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80" r:id="rId13"/>
    <p:sldId id="281" r:id="rId14"/>
    <p:sldId id="282" r:id="rId15"/>
    <p:sldId id="268" r:id="rId16"/>
    <p:sldId id="269" r:id="rId17"/>
    <p:sldId id="270" r:id="rId18"/>
    <p:sldId id="271" r:id="rId19"/>
    <p:sldId id="278" r:id="rId20"/>
    <p:sldId id="272" r:id="rId21"/>
    <p:sldId id="279" r:id="rId22"/>
    <p:sldId id="284" r:id="rId23"/>
    <p:sldId id="283" r:id="rId24"/>
    <p:sldId id="285" r:id="rId25"/>
    <p:sldId id="286" r:id="rId26"/>
    <p:sldId id="287" r:id="rId27"/>
    <p:sldId id="273" r:id="rId28"/>
    <p:sldId id="274" r:id="rId29"/>
    <p:sldId id="275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76" r:id="rId40"/>
    <p:sldId id="297" r:id="rId41"/>
    <p:sldId id="298" r:id="rId42"/>
    <p:sldId id="299" r:id="rId43"/>
    <p:sldId id="300" r:id="rId44"/>
    <p:sldId id="301" r:id="rId45"/>
    <p:sldId id="277" r:id="rId46"/>
    <p:sldId id="302" r:id="rId47"/>
    <p:sldId id="303" r:id="rId48"/>
    <p:sldId id="304" r:id="rId49"/>
    <p:sldId id="306" r:id="rId50"/>
    <p:sldId id="305" r:id="rId51"/>
    <p:sldId id="307" r:id="rId52"/>
    <p:sldId id="308" r:id="rId53"/>
    <p:sldId id="309" r:id="rId54"/>
    <p:sldId id="310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91" autoAdjust="0"/>
    <p:restoredTop sz="86475" autoAdjust="0"/>
  </p:normalViewPr>
  <p:slideViewPr>
    <p:cSldViewPr>
      <p:cViewPr varScale="1">
        <p:scale>
          <a:sx n="79" d="100"/>
          <a:sy n="79" d="100"/>
        </p:scale>
        <p:origin x="-7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09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A692-1CA5-4BFB-BA25-EB4805A2C58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77DB-7738-4D36-91CA-BB6944D7C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21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A692-1CA5-4BFB-BA25-EB4805A2C58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77DB-7738-4D36-91CA-BB6944D7C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5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A692-1CA5-4BFB-BA25-EB4805A2C58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77DB-7738-4D36-91CA-BB6944D7C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39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A692-1CA5-4BFB-BA25-EB4805A2C58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77DB-7738-4D36-91CA-BB6944D7C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1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A692-1CA5-4BFB-BA25-EB4805A2C58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77DB-7738-4D36-91CA-BB6944D7C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889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A692-1CA5-4BFB-BA25-EB4805A2C58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77DB-7738-4D36-91CA-BB6944D7C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498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A692-1CA5-4BFB-BA25-EB4805A2C58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77DB-7738-4D36-91CA-BB6944D7C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720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A692-1CA5-4BFB-BA25-EB4805A2C58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77DB-7738-4D36-91CA-BB6944D7C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5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A692-1CA5-4BFB-BA25-EB4805A2C58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77DB-7738-4D36-91CA-BB6944D7C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53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A692-1CA5-4BFB-BA25-EB4805A2C58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77DB-7738-4D36-91CA-BB6944D7C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83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A692-1CA5-4BFB-BA25-EB4805A2C58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377DB-7738-4D36-91CA-BB6944D7C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245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google.com/url?sa=i&amp;rct=j&amp;q=&amp;esrc=s&amp;source=images&amp;cd=&amp;cad=rja&amp;uact=8&amp;ved=0CAcQjRw&amp;url=http://www.smartermeasure.com/&amp;ei=h6Q-VLvxM6Wa8gH00IGACw&amp;bvm=bv.77412846,d.b2U&amp;psig=AFQjCNGOZgcutidtrIvTpWG0b4M_qI2wGA&amp;ust=1413477880584536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5A692-1CA5-4BFB-BA25-EB4805A2C58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377DB-7738-4D36-91CA-BB6944D7CDD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AutoShape 2" descr="data:image/jpeg;base64,/9j/4AAQSkZJRgABAQAAAQABAAD/2wCEAAkGBxMSEhUUEBQVFhUWFBYaFxUWFxwYERsWFhcXFxwUHBcZICgiGhwuHxgdITIiJS4rLjouIB83RDM4OCgtLisBCgoKDg0OFxAQGzElICUtNzc3LC03LzcsNzc1NSs4NDA0LTQsKywsLDA0LC8sLDQvMCssLTQrLCwsMywsLCwsNP/AABEIAEgAmAMBIgACEQEDEQH/xAAcAAACAgMBAQAAAAAAAAAAAAAFBwAGAQIEAwj/xABFEAACAQMBBQMEDQwCAwEAAAABAgMABBESBQYTITEHFEEiMlHRFhcjNVRVYXF0kZOisggVNEJSY3OBkrHB4UNyU4LwJP/EABkBAQADAQEAAAAAAAAAAAAAAAACAwQBBf/EACYRAAICAQMDAwUAAAAAAAAAAAABAgMRBBMhEjFBBTJhFCJRcYH/2gAMAwEAAhEDEQA/ACG/XaBfW21O6W8lvHGVTy5kyqlgfObPIZ5VyWO/G1ZGcNcWkPDl4b8a3dADgEYJOGPPzRzxz6UH7TLOObbM8ckkcQMER4jqzvpVTqSNF6sQc/8AqKAX2zFhWSIojSzRQm1kY6ISAfKmTUcB2ULjJ5EMPRQDITbW3Wv+4rJaMREJGlETcNVPIZGcjnyoRa7+7WL8Oee0hlM3CjjaFjI7c/LAB5ISAAx6k1SdvWN3bOiQXjyzSWmblI5gzIqAgxF1bygFPTr1o9undC/KT92FxPs+KFsA6Zpm14VAvQoirywM5xQFgO9+3EVDdGG3MkkUcay27Zd5c8hhugwM+jNFrq/3gjaBHks9czFSqxMxjOGKs+D5pK6dXTJFAtrbFu2YxQuJZUeaaK84nuMExf3aKRzkB9IjVQcaeZolDcCJL64lmlXajWUKNCCpZXcMFWIAniMWXOB0z8tAVvbnahti0EXGNuGlQsU4RDphiulsnryzQr27tqfuPs/90J7UtnGG4h4iyid7aJpzJnDTYwSrHr0AOOWapqRE9AT8wzQDI9u/an7j7P8A3U9u/an7j7P/AHS57u/7LfUand3/AGW+o1zKO4GN7d+1P3H2f+6nt37U/cfZ/wC6XPd2/Zb6jWrxEdQR84xTKGB4bh78bZ2rJJHDJaxmNAxLxEggnGBg1de5bwfCbD7F/XS6/Jt/Srr+Av46f+a6cKL3LeD4TYfYv66nct4PhNh9i/rq9Fq55L6NerqP5ioynGPd4OpN9im9y3g+E2H2L+usdy3g+E2H2L+urtFdI3msp+YitxIM4zzxnHjiilF9mMMXE+19r2l5ZRXktq8dzMyERRsGAVc9SflrFdvaH74bG+lS/gWpUjhQt+tqRW23JpXhMsqwRG3ALACYDIYhSC49K+jNa7bFvJoXaKS26kKWkGeCrThmxFHOhZQCMHDY50K7XlP57crxAwjiKGPzxIFJXmeQ51Zd3NoCSOO5uA09lexGO9VtTxwXUZxxMcygct+qP8UBSdz9g3092vdlWGW2AZVmQLK0bkqz6WGJOR+bBFM/d3YEdpdv+cbO2iMsRUXUOsWshL5KlSdMDYA6+ceh5YrpsI3Q2aJxGkEkDMWcNwYJFdTGrPiQq2jGklvCmSyg8iMj5elAK7al7blWSCWz43HkZIrh0iX3TVFI76GxOpU5wSGPppOGCeGYz20nDcyONeoL7mcHjxuwAMZOrBXwApi7W3jvpJJSLNI9nySGPjrAssiKrtE0qgHzyT0IPTkKHTbro6RwGSQRW+uSCW8heGxYPp1wyayGXmAFI8D8lAUffnbct1InFkMojEixyuAsrx68hmUdOvLpXVuXt8WNtdyqEaVmhSNW5/8AkJfHUgcvrFcu/luI5IwGh81vIgOuKPyyNAlPOTpnJJI6eFVeq7a1ZHpl2JQm4vKLU3aDfnnxVHzRpj+1NaW/cbKNwCOL3UPq0jzsdcYxXz/T2n94z9CH9q8r1KqEdrpS9yNmllJ9eX4FmnaDfj/lU/IY0x/aurfTeAX1paysEWVHmSRV5eCEOF6gH11S6ma9L6etSUksNfgy7ssNNjh/Jt/Srr+Av46fN5crGpZv/j6KQ35Nv6VdfwF/HTf3ml8pF8ACf8VXrdRsUymu5KivcmomLXiXTEuSIx+qvL+VGYbKNRhUA/lXjsKPEK/Lz+uiGKr0dC21OfMnzlkr7H1OMeEvBxz7PjbqoB9K8m+sVwbMgaOdwxLZTkx6kA0arUoMg45jx+erp6WEpxmuGmQja0nF+Sh9ofvhsb6VL+BazWO0P3w2N9Kl/AtZrSVCp7YVU7ZkDy8JOFEWbBPmrkAKOpz0ohundz7PeeO9VRbXA/8A028bKZ4tcYPeVjUk6dJ56c8x05Cg/bbGW2w4BA9zi5k4UeT1J8AK8d34ZrC4Nxfl1RXVBJnUxl4fFjjYE54RVgzZHQY68qAZ+/O1js+4sry2MU0c0IgxK+FITDpJxOmSCRk+mjm7PaRa3ujhEKfK4ySOqSRkDIIB89ScjK9OVUHfCEX+zdKSLIbctJGY1SMLhAzxiJf+EBgqnzsjn8qy3U3Tnv3PDwkSEcSd+UMYPpPifQBQH0lY3FgyxpbcN7a2aSRpll9yhlToGOfKY62ODkYGfRVU3mu1uV93Wfu2hnigaQpIyRtmS+l1dB5qxRt1JJ08jgvtW9ttjWwgtTbQxhclpdUru58eHHzY8upIHQD5FleX814JZZ0lZEdXuJWVlmZVzoAiUaRGOelSdPUnJJNAUveucO0bBGTKea8jSNjPLOpQF5eC8qA0c3nWPUjQ6yjhmEkkfDdsseqhivLp5OB8lA6AzT2n94z9C/xSX2dsuSfOgoMEAl3VBz/7GnVLPbnZ5tBdQa+78PPEGnVj0+jNeT6m8upLxI26Re79CHxWK7tobMeHGvQc5xpdW6f9TXEa9VNNZRjfA4fybP0q6/gL+OnDvNAcq/hjB/xSe/Jt/Srr+Av46fk0QYFWGQetZ9XRv1OBZTZtzUjh2BOGiA8V5GiVV/8ANssLaoDqHoPXHo+WuyPazfrxSA/IMis2l1G3BV3LDXHw/wClttfVJyg8phStTIAQCeZ6DxriF87ckib52wq+uvW2tiDqc6nPj4AegDwrYrut/Zz8+Chwx3KZ2h++GxvpUv4FqVjtD98NjfSpfwLWauIFM3k2dHPvOiygFAYMg+acI7AEeIyoo/2i7n2+0Zo4rYAXMrrNLOMsqQKpTURnGWOAoGCdJ8FojvP2bx3V73wXksEuE06NIwUHIgmvG17NpVleaPat2JJAA7ro8oLnGcDHLJ+s0BUt8ezy0tO6W9rI0ckpkM0zOcmFFUu7KOWnAJwB1wPGs7i7F2ja6I7dpBFdxyNGskQaKKPWNDy8wA5Uk6Rz5AZx0su0uyZrh9c+0rqRtGjLBD5GclenTPWinsHu/ji9+56qAIRbkW7Ed6xOoACwlQlouBgEQL5JOOhOcV4zbkojxtaOyBWGFLE6F1ZIRzlgvpiPkH0eNcvsHvPji9+56qnsHu/ji9+56qATnbdu7DZXiC3BWOSMuI/+NCWIIQfqg9cCl1X0htrseF4we72hcysowC4QkDOcdKH+0DbfC5v6UoD5/wA1M19Ae0DbfC5v6Uqe0DbfC5v6UoD5/wA1in8OwW0JIF5LkdRhMitj2BWvwub+lKABfk2fpV1/AX8dP/FK/YnZB3Nma02hcxMwwxQICQDnHT00X9g938cXv1J6qAvOKmKo3sHu/ji9+56qnsHu/ji9+56qAvOKziqKdx7v44vfueqp7CLv44vfueqgPPtD98NjfSpfwLUre37PpO8W89xtC5uO7uXRJAunJGD0HKpQBTfjZnEhBii1y8a3zpAL8NJlZuZ8Maq2302cx2dcxWiHiNG3DWPkdZOcjpjnzqVKA7tjRaXk8luek6jHwxgDAXBJyRzOeXUVW7TZt1Gs8SCTgXAmkBLYmhfU2YlyScOCpXGNPlfJjFSgOi+sJjsVYRG/H7vEugH3QONOeeevI880Vg2OYYbrS7vxtbrH0VCYwojRSSQMjPXqTUqUBN03ZLa3heORXSBA5ccgwUAgsepz6KF7IsXWaVpEkwb12QGPOUIUBg+ryVzk/wCKlSgLnQ7eKCaS1mS1fRM0TCN+mHI5HPh89SpQHBsa2jKQju7xvGB54wytpwcvny/n55614d0cXN011G8sbqnA0gsqoFw0enPktq558cjnyqVKA4L/AGdd/mYQy65bnhoDpbMmoMDjXyyQORPKrXBch9Q0OFUDmy4BznkB1NYqUAD3F4kVnbQyxSrII8Sax0IzkliTk/zNclvYyC5uneOTS1zG0Y0FtSrEgOltQ0DUD9R9NYqUAS2xbym8gdlaS2EcgKLz0zErpkZf1hpyB6DnlzrfY8UnAnDxlMyTaFAwSh6NjPIn0cqzUoAbuNZSRRW4nR+ILZVbUmCrjGrVJqOsnkP5HnzqVKlAf//Z">
            <a:hlinkClick r:id="rId13"/>
          </p:cNvPr>
          <p:cNvSpPr>
            <a:spLocks noChangeAspect="1" noChangeArrowheads="1"/>
          </p:cNvSpPr>
          <p:nvPr userDrawn="1"/>
        </p:nvSpPr>
        <p:spPr bwMode="auto">
          <a:xfrm>
            <a:off x="46038" y="-411163"/>
            <a:ext cx="1809750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data:image/jpeg;base64,/9j/4AAQSkZJRgABAQAAAQABAAD/2wCEAAkGBxMSEhUUEBQVFhUWFBYaFxUWFxwYERsWFhcXFxwUHBcZICgiGhwuHxgdITIiJS4rLjouIB83RDM4OCgtLisBCgoKDg0OFxAQGzElICUtNzc3LC03LzcsNzc1NSs4NDA0LTQsKywsLDA0LC8sLDQvMCssLTQrLCwsMywsLCwsNP/AABEIAEgAmAMBIgACEQEDEQH/xAAcAAACAgMBAQAAAAAAAAAAAAAFBwAGAQIEAwj/xABFEAACAQMBBQMEDQwCAwEAAAABAgMABBESBQYTITEHFEEiMlHRFhcjNVRVYXF0kZOisggVNEJSY3OBkrHB4UNyU4LwJP/EABkBAQADAQEAAAAAAAAAAAAAAAACAwQBBf/EACYRAAICAQMDAwUAAAAAAAAAAAABAgMRBBMhEjFBBTJhFCJRcYH/2gAMAwEAAhEDEQA/ACG/XaBfW21O6W8lvHGVTy5kyqlgfObPIZ5VyWO/G1ZGcNcWkPDl4b8a3dADgEYJOGPPzRzxz6UH7TLOObbM8ckkcQMER4jqzvpVTqSNF6sQc/8AqKAX2zFhWSIojSzRQm1kY6ISAfKmTUcB2ULjJ5EMPRQDITbW3Wv+4rJaMREJGlETcNVPIZGcjnyoRa7+7WL8Oee0hlM3CjjaFjI7c/LAB5ISAAx6k1SdvWN3bOiQXjyzSWmblI5gzIqAgxF1bygFPTr1o9undC/KT92FxPs+KFsA6Zpm14VAvQoirywM5xQFgO9+3EVDdGG3MkkUcay27Zd5c8hhugwM+jNFrq/3gjaBHks9czFSqxMxjOGKs+D5pK6dXTJFAtrbFu2YxQuJZUeaaK84nuMExf3aKRzkB9IjVQcaeZolDcCJL64lmlXajWUKNCCpZXcMFWIAniMWXOB0z8tAVvbnahti0EXGNuGlQsU4RDphiulsnryzQr27tqfuPs/90J7UtnGG4h4iyid7aJpzJnDTYwSrHr0AOOWapqRE9AT8wzQDI9u/an7j7P8A3U9u/an7j7P/AHS57u/7LfUand3/AGW+o1zKO4GN7d+1P3H2f+6nt37U/cfZ/wC6XPd2/Zb6jWrxEdQR84xTKGB4bh78bZ2rJJHDJaxmNAxLxEggnGBg1de5bwfCbD7F/XS6/Jt/Srr+Av46f+a6cKL3LeD4TYfYv66nct4PhNh9i/rq9Fq55L6NerqP5ioynGPd4OpN9im9y3g+E2H2L+usdy3g+E2H2L+urtFdI3msp+YitxIM4zzxnHjiilF9mMMXE+19r2l5ZRXktq8dzMyERRsGAVc9SflrFdvaH74bG+lS/gWpUjhQt+tqRW23JpXhMsqwRG3ALACYDIYhSC49K+jNa7bFvJoXaKS26kKWkGeCrThmxFHOhZQCMHDY50K7XlP57crxAwjiKGPzxIFJXmeQ51Zd3NoCSOO5uA09lexGO9VtTxwXUZxxMcygct+qP8UBSdz9g3092vdlWGW2AZVmQLK0bkqz6WGJOR+bBFM/d3YEdpdv+cbO2iMsRUXUOsWshL5KlSdMDYA6+ceh5YrpsI3Q2aJxGkEkDMWcNwYJFdTGrPiQq2jGklvCmSyg8iMj5elAK7al7blWSCWz43HkZIrh0iX3TVFI76GxOpU5wSGPppOGCeGYz20nDcyONeoL7mcHjxuwAMZOrBXwApi7W3jvpJJSLNI9nySGPjrAssiKrtE0qgHzyT0IPTkKHTbro6RwGSQRW+uSCW8heGxYPp1wyayGXmAFI8D8lAUffnbct1InFkMojEixyuAsrx68hmUdOvLpXVuXt8WNtdyqEaVmhSNW5/8AkJfHUgcvrFcu/luI5IwGh81vIgOuKPyyNAlPOTpnJJI6eFVeq7a1ZHpl2JQm4vKLU3aDfnnxVHzRpj+1NaW/cbKNwCOL3UPq0jzsdcYxXz/T2n94z9CH9q8r1KqEdrpS9yNmllJ9eX4FmnaDfj/lU/IY0x/aurfTeAX1paysEWVHmSRV5eCEOF6gH11S6ma9L6etSUksNfgy7ssNNjh/Jt/Srr+Av46fN5crGpZv/j6KQ35Nv6VdfwF/HTf3ml8pF8ACf8VXrdRsUymu5KivcmomLXiXTEuSIx+qvL+VGYbKNRhUA/lXjsKPEK/Lz+uiGKr0dC21OfMnzlkr7H1OMeEvBxz7PjbqoB9K8m+sVwbMgaOdwxLZTkx6kA0arUoMg45jx+erp6WEpxmuGmQja0nF+Sh9ofvhsb6VL+BazWO0P3w2N9Kl/AtZrSVCp7YVU7ZkDy8JOFEWbBPmrkAKOpz0ohundz7PeeO9VRbXA/8A028bKZ4tcYPeVjUk6dJ56c8x05Cg/bbGW2w4BA9zi5k4UeT1J8AK8d34ZrC4Nxfl1RXVBJnUxl4fFjjYE54RVgzZHQY68qAZ+/O1js+4sry2MU0c0IgxK+FITDpJxOmSCRk+mjm7PaRa3ujhEKfK4ySOqSRkDIIB89ScjK9OVUHfCEX+zdKSLIbctJGY1SMLhAzxiJf+EBgqnzsjn8qy3U3Tnv3PDwkSEcSd+UMYPpPifQBQH0lY3FgyxpbcN7a2aSRpll9yhlToGOfKY62ODkYGfRVU3mu1uV93Wfu2hnigaQpIyRtmS+l1dB5qxRt1JJ08jgvtW9ttjWwgtTbQxhclpdUru58eHHzY8upIHQD5FleX814JZZ0lZEdXuJWVlmZVzoAiUaRGOelSdPUnJJNAUveucO0bBGTKea8jSNjPLOpQF5eC8qA0c3nWPUjQ6yjhmEkkfDdsseqhivLp5OB8lA6AzT2n94z9C/xSX2dsuSfOgoMEAl3VBz/7GnVLPbnZ5tBdQa+78PPEGnVj0+jNeT6m8upLxI26Re79CHxWK7tobMeHGvQc5xpdW6f9TXEa9VNNZRjfA4fybP0q6/gL+OnDvNAcq/hjB/xSe/Jt/Srr+Av46fk0QYFWGQetZ9XRv1OBZTZtzUjh2BOGiA8V5GiVV/8ANssLaoDqHoPXHo+WuyPazfrxSA/IMis2l1G3BV3LDXHw/wClttfVJyg8phStTIAQCeZ6DxriF87ckib52wq+uvW2tiDqc6nPj4AegDwrYrut/Zz8+Chwx3KZ2h++GxvpUv4FqVjtD98NjfSpfwLWauIFM3k2dHPvOiygFAYMg+acI7AEeIyoo/2i7n2+0Zo4rYAXMrrNLOMsqQKpTURnGWOAoGCdJ8FojvP2bx3V73wXksEuE06NIwUHIgmvG17NpVleaPat2JJAA7ro8oLnGcDHLJ+s0BUt8ezy0tO6W9rI0ckpkM0zOcmFFUu7KOWnAJwB1wPGs7i7F2ja6I7dpBFdxyNGskQaKKPWNDy8wA5Uk6Rz5AZx0su0uyZrh9c+0rqRtGjLBD5GclenTPWinsHu/ji9+56qAIRbkW7Ed6xOoACwlQlouBgEQL5JOOhOcV4zbkojxtaOyBWGFLE6F1ZIRzlgvpiPkH0eNcvsHvPji9+56qnsHu/ji9+56qATnbdu7DZXiC3BWOSMuI/+NCWIIQfqg9cCl1X0htrseF4we72hcysowC4QkDOcdKH+0DbfC5v6UoD5/wA1M19Ae0DbfC5v6Uqe0DbfC5v6UoD5/wA1in8OwW0JIF5LkdRhMitj2BWvwub+lKABfk2fpV1/AX8dP/FK/YnZB3Nma02hcxMwwxQICQDnHT00X9g938cXv1J6qAvOKmKo3sHu/ji9+56qnsHu/ji9+56qAvOKziqKdx7v44vfueqp7CLv44vfueqgPPtD98NjfSpfwLUre37PpO8W89xtC5uO7uXRJAunJGD0HKpQBTfjZnEhBii1y8a3zpAL8NJlZuZ8Maq2302cx2dcxWiHiNG3DWPkdZOcjpjnzqVKA7tjRaXk8luek6jHwxgDAXBJyRzOeXUVW7TZt1Gs8SCTgXAmkBLYmhfU2YlyScOCpXGNPlfJjFSgOi+sJjsVYRG/H7vEugH3QONOeeevI880Vg2OYYbrS7vxtbrH0VCYwojRSSQMjPXqTUqUBN03ZLa3heORXSBA5ccgwUAgsepz6KF7IsXWaVpEkwb12QGPOUIUBg+ryVzk/wCKlSgLnQ7eKCaS1mS1fRM0TCN+mHI5HPh89SpQHBsa2jKQju7xvGB54wytpwcvny/n55614d0cXN011G8sbqnA0gsqoFw0enPktq558cjnyqVKA4L/AGdd/mYQy65bnhoDpbMmoMDjXyyQORPKrXBch9Q0OFUDmy4BznkB1NYqUAD3F4kVnbQyxSrII8Sax0IzkliTk/zNclvYyC5uneOTS1zG0Y0FtSrEgOltQ0DUD9R9NYqUAS2xbym8gdlaS2EcgKLz0zErpkZf1hpyB6DnlzrfY8UnAnDxlMyTaFAwSh6NjPIn0cqzUoAbuNZSRRW4nR+ILZVbUmCrjGrVJqOsnkP5HnzqVKlAf//Z">
            <a:hlinkClick r:id="rId13"/>
          </p:cNvPr>
          <p:cNvSpPr>
            <a:spLocks noChangeAspect="1" noChangeArrowheads="1"/>
          </p:cNvSpPr>
          <p:nvPr userDrawn="1"/>
        </p:nvSpPr>
        <p:spPr bwMode="auto">
          <a:xfrm>
            <a:off x="198438" y="-258763"/>
            <a:ext cx="1809750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198438" y="685800"/>
            <a:ext cx="106362" cy="6248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2377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oogle.com/url?sa=i&amp;rct=j&amp;q=&amp;esrc=s&amp;source=images&amp;cd=&amp;cad=rja&amp;uact=8&amp;ved=0CAcQjRw&amp;url=http://clubkelley.com/pic/Halloween/coloring/&amp;ei=IKY-VLTSO-O88gHZ-IG4Bw&amp;bvm=bv.77412846,d.b2U&amp;psig=AFQjCNHf4daKC62TRHoTx4xrl_5eSKHK1g&amp;ust=141347829699803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8001000" cy="3810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Texas Bio-Science Institute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 love computers…</a:t>
            </a:r>
            <a:br>
              <a:rPr lang="en-US" dirty="0" smtClean="0"/>
            </a:br>
            <a:r>
              <a:rPr lang="en-US" dirty="0" smtClean="0"/>
              <a:t>in a computer, numbers make colors;</a:t>
            </a:r>
            <a:br>
              <a:rPr lang="en-US" dirty="0" smtClean="0"/>
            </a:br>
            <a:r>
              <a:rPr lang="en-US" dirty="0" smtClean="0"/>
              <a:t>therefore, I love math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752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Oct 24, 2014</a:t>
            </a:r>
            <a:br>
              <a:rPr lang="en-US" sz="2800" dirty="0" smtClean="0"/>
            </a:br>
            <a:r>
              <a:rPr lang="en-US" sz="2800" dirty="0" smtClean="0"/>
              <a:t>R. Craig Collins</a:t>
            </a:r>
            <a:br>
              <a:rPr lang="en-US" sz="2800" dirty="0" smtClean="0"/>
            </a:br>
            <a:r>
              <a:rPr lang="en-US" sz="2800" dirty="0" smtClean="0"/>
              <a:t>Temple College CIS Faculty</a:t>
            </a:r>
          </a:p>
        </p:txBody>
      </p:sp>
    </p:spTree>
    <p:extLst>
      <p:ext uri="{BB962C8B-B14F-4D97-AF65-F5344CB8AC3E}">
        <p14:creationId xmlns:p14="http://schemas.microsoft.com/office/powerpoint/2010/main" val="241058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a web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&lt;html&gt;</a:t>
            </a:r>
          </a:p>
          <a:p>
            <a:pPr marL="0" indent="0">
              <a:buNone/>
            </a:pPr>
            <a:r>
              <a:rPr lang="en-US" dirty="0" smtClean="0"/>
              <a:t>&lt;head&gt;&lt;title&gt;My First Web Page&lt;/title&gt;&lt;/head&gt;</a:t>
            </a:r>
          </a:p>
          <a:p>
            <a:pPr marL="0" indent="0">
              <a:buNone/>
            </a:pPr>
            <a:r>
              <a:rPr lang="en-US" dirty="0" smtClean="0"/>
              <a:t>&lt;body</a:t>
            </a:r>
          </a:p>
          <a:p>
            <a:pPr marL="0" indent="0">
              <a:buNone/>
            </a:pPr>
            <a:r>
              <a:rPr lang="en-US" dirty="0" err="1" smtClean="0"/>
              <a:t>bgcolor</a:t>
            </a:r>
            <a:r>
              <a:rPr lang="en-US" dirty="0" smtClean="0"/>
              <a:t>="white"</a:t>
            </a:r>
          </a:p>
          <a:p>
            <a:pPr marL="0" indent="0">
              <a:buNone/>
            </a:pPr>
            <a:r>
              <a:rPr lang="en-US" dirty="0" smtClean="0"/>
              <a:t>text="black"&gt;</a:t>
            </a:r>
          </a:p>
          <a:p>
            <a:pPr marL="0" indent="0">
              <a:buNone/>
            </a:pPr>
            <a:r>
              <a:rPr lang="en-US" dirty="0" smtClean="0"/>
              <a:t>&lt;h2&gt;Hi&lt;/h2&gt;</a:t>
            </a:r>
          </a:p>
          <a:p>
            <a:pPr marL="0" indent="0">
              <a:buNone/>
            </a:pPr>
            <a:r>
              <a:rPr lang="en-US" dirty="0" smtClean="0"/>
              <a:t>&lt;/body&gt;</a:t>
            </a:r>
          </a:p>
          <a:p>
            <a:pPr marL="0" indent="0">
              <a:buNone/>
            </a:pPr>
            <a:r>
              <a:rPr lang="en-US" dirty="0" smtClean="0"/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129297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colors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Black</a:t>
            </a:r>
          </a:p>
          <a:p>
            <a:r>
              <a:rPr lang="en-US" dirty="0" smtClean="0"/>
              <a:t>White</a:t>
            </a:r>
          </a:p>
          <a:p>
            <a:r>
              <a:rPr lang="en-US" dirty="0" smtClean="0"/>
              <a:t>Red</a:t>
            </a:r>
          </a:p>
          <a:p>
            <a:r>
              <a:rPr lang="en-US" dirty="0" smtClean="0"/>
              <a:t>Green </a:t>
            </a:r>
          </a:p>
          <a:p>
            <a:r>
              <a:rPr lang="en-US" dirty="0" smtClean="0"/>
              <a:t>Blue</a:t>
            </a:r>
          </a:p>
          <a:p>
            <a:r>
              <a:rPr lang="en-US" dirty="0" smtClean="0"/>
              <a:t>Yellow …</a:t>
            </a:r>
          </a:p>
        </p:txBody>
      </p:sp>
    </p:spTree>
    <p:extLst>
      <p:ext uri="{BB962C8B-B14F-4D97-AF65-F5344CB8AC3E}">
        <p14:creationId xmlns:p14="http://schemas.microsoft.com/office/powerpoint/2010/main" val="323063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 when…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AutoShape 4" descr="data:image/png;base64,iVBORw0KGgoAAAANSUhEUgAAANEAAADxCAMAAABiSKLrAAAAkFBMVEX///8AAAD8/Pz5+fn09PTf39/x8fHs7Ozo6Oi8vLzk5OTn5+fc3Nz6+vrZ2dnV1dXNzc2lpaVpaWmVlZXGxsa3t7d/f3+cnJysrKyysrLJycnAwMBTU1N8fHxfX1+IiIg5OTmZmZl1dXUsLCyPj49KSko2NjZBQUFcXFwgICBPT09mZmY/Pz8tLS0ZGRkTExOWHOynAAAgAElEQVR4nO19ibaqys5uhVbQKY0iICiKff/+b3eTopGiUXSt/a8z7pgZ5+zltIFKpfuSShWM/dIv/dIv/dIv/dIv/dIv/dIv/aekJea/HsJfpgXA+F+P4a+SBxuA+F+P4i/SEDaJ9/8TSxq4LLGNGzj/eiR/ifQTBPpAYTGA/a/H8nfIhSWbzFik2nBnpIL/ekB/THfYzjX/wrzgDgZjS9j+6xH9If0AMJ35lwXzVDgxC2KY/+sx/RkZAKnvOROVhZKC7JzYDaTury/c/7uhfUkjlBFbOEfFCmV5DCc9ZLtuP57C/75HNOGkBM4QfDa+rB0IrDVqntrx5QUs0/95zzGHBUvQH6hKpIOsB4wFKaTt3z0DoLF1fPi/Q7BPzSXbpNEcOZrY7lxlj+qgjfJVAmCpKKfg/36QH9H9zKwpm/hrPQVztpYc5h+qHMEsf6ECHHRmbW+bfzHMD+gO/kiXZruBMsLBz30WmXEqfB5nWCKBjappEgv/d3G6ZiLpCcaj2PLh6K8P6ZEpbMS2FRc9BhdgpTAmAXlF32Lsevp3Y35NwOkBYeqZDAL1uGS6GWxNf1LhaA2ylRIuX8AskpAfx7f/ewCof/ezJaS32QGZmrOZsb54oMw0l+lru8rRaYfp7QXOyL/P2JHeUv9LjrSpQ/Msf/XjMaz8yHNmM+ZpKLHLxmOWwoaj6fkZRSNII/znAQNIbaZZU8Dp++8cuJJmigPH736/B7YYM9UxZ+Ys3EM0crzQYpYNSvmVO1hMupGfQ6etO3uU01ZK/yOOzC3AjqL7CZLvrjCFeM3WBykyp8ykKGQw2xounCcsiACmTGJSugTQpB8GBxQtm53/Dgc1Cu+wyNDK+uuYl4BvWcy7jVXTXkQbe3rRZyP2eF7OBY9NQ5w9BZOnYBpeZGmHzm6BH8nan/MgkAv7QjfGEH17lROYO5am4DmRtkSPNlx7l/FT6dBjE2SYe4ztJmRreKMpm99dK12hT99f97MXF/+MtrAvMX8EX0N8DSBRneGMW6Pv3nxms/Ty/Bx2bIuGJMuqM46lEbCpTZNJtHIvy6+dUpMsqKhyCN/XDy1AoGDZAw1l4VhbcMK0Agn4beStyZQp/blMmWlJOhoXRGN9PELg/tcKSGeoaHEKw++vNMfhucnYGk/GY1+aQ1IdpAEbYOsbm5tsjN4HLHTrqn/Cr1xxIi2dxYfv7yyQL0Cr0x/ICFO+HfK0eSwgSiIeDSopXYJaxw7AAhXxnB0D6uRcnhLPKmFyL4onf3DnCvl0oyfB488uN91t8rgGNzgt189PIoqlc3KlPjJgnHD8iT58SGP8TiLJ6Dn+Tkar1qrUcOn6Zm+y145j+U6Is6PCE1QZYGtr5j4wJLHFNNxGDL3eFv8fSbarorP9S3joIMYfHf5I9AN/dr8eLk7mtHxQD4vyMwNCpqlTmKYy01jsMGXDfmTmjJjsbiIZLfhLSCmSDWKqH8H0+4tNl4XCQYrAGt156j09sgFniw1sFW+4xZDk/KA/QoW3B5YSkBtMXpWN+lMMa+Hv1R/UMgLMJtItRdRRcCUQjqFgOytZstGORho6cdJr+zYdcm1AGY7PNI2bWBiJbWcYRvuUzT0Mqn9Oawx+Qm6Rn2Yj2sJhwWV2D/O3MHZPLULbiFCDPd7ISgk1TMPNziEV9YrfysEu+6GssE+pHtXgexFtYSaCM21C3jucPODE51mCGEUxc9gIogUqhyLRd5jCc6XpdHcohu894DGZHImphSFLnwkpFf2L9ZynTylowew8Iqls9NjwwT72Exqe4wWoCYeAXaZMtkZw0I82sT/i2aYcXimLMkcoytwml9YH48inL6ex+OcnpFeQlI6pzxWuuz2M9O0DLgoCPrqug+ay1ZiijOAqQ4B4OxpNYMFkiaVWpiwy5pwnl13VoYHsKTFqHylgf6gpC0HNfsAnsyFQUiIpO0FdCwJlCjw7VU8oJh2oiGXBAoWwN5k+X8X7EIhHih1AH63otwME4UlR1MPEA5inMAUVuneyEQpLB2f4Hs4/l1WS/FU8Y5nAcZIlHS4SOdIlziLDaIWYFv3FFRbBFEUln1Z8LhO46RLp3mjGQLJMuoDCjIh/uR+5Aoib9Z+KOkV1j6Iuy0gtPVAjt2T+FkxMlJsljRQtjgeb3YDqyB6qLDKk2DvMnxR0564lzWXbtmwpdLzrZA+XQ++pdgVI9/i+vglG7Y1lpQw3J1Xa34fkKkyVwmuCOAEtRGI+BSsUmE7g5egyf6KeFpcrCDRGt1Pat5HGizTtRNOXqjRtEbJ+Qg7sXDcyDCM4ZJbpwb7yMZrSXDktGQ9JzGGo6skU9jaibzSVMTEUAgbeiRNnPEy228l5oSZbDNBz5EjPUxwO7TOqT2FO5DFLMr6vMz1vdDZ/+IWVeyVyu3DEhJWcgAkrnMQDkxWdYrmLWqaSl7NwNoeYzj72e7QZDvAMHkh+rls0TD0L/FvMKIeqNFTV0EUvM4mPR3ckDGQsLJMa36P5gW8HTvKAokaBw47958cKzB8uu1DJwSHgwN3b9ogaqIHGg3oMyZaSc3zpuIwXLdUsvulAX3ZRwONN5iAGOkU3p5jDuIq05wLQnv5pfhLfc+dvYTJaKTyizYQ/OJrHQ6GxI34baOwyAs9WZCngMMyjoY0SXma5D01iUs2dzcNGTVpfcHiXIQXyB+WUlPaD4yeGGgrRaiymDn/I0aKE7Q+dsHXlo02MQ8FA+xhS+ewSofwi9vAZvsgdc3iiu/PMZjZh5MvN3Konkauy9camyqh9Wgawn+7I1UhL2Fw24OrTas1U4Cj6HgIR+aUKe/RiUtE6dt6REcioeAi17Q1cDPRzE+AznX/FpOTZpbE5O3ZGl7HNL2cv0glOAymnjVr9OGDYOp4QvTnE//AIwbDCklu1o+iPMq7B07tRb4YoI24Y7kNlwQn8AQv3BCtMHwe4hWg65WF+goO0KJ12ziytgvhZxlGEhm4x54RhM0DtuqA34ZbmPPbW06e5VRm5YmLxIfllePY4L7vqxS78rRTVUrugwRimcaOsEDZBXpGYkPsg+TEuI+JoGhUcucTRBRmisqWn8CBDJlckCvFhVGKfaqEOv/AHHP08g9mBR8PzgCJPRgV8xLCFdw5oTQb2pcOPrxhRzxq74YhP6Ix9RA3IkZqXP+zFzECOdJ3GH0COIGU0kaSokMC6RH5QXWBDjrSfbzlyylkaZ5UF0rPCRqQSbKVoySgONY2vZ2SG8/a47iyUFeqIzmyMO77DaHxqAVgJAa1jdiXD3M3YlSMiBaPYrAinHrDHorhBBU7s/2SRNymt6KhlTFCZIX8reha/5+kDXN8zHN85w8G/wiEyJjGk6MoOeeeDP+TToeZad7HdOTu6uUe3tFzeu5KjYO3A2s5/7FYLqLM/aZc4PRfBMSpKzDiTiuSu5iIEiagMjlmNZaswfX/D5IN8LeruXtGrFTaQj6oKiyV5+QBML7eNwznjSOUg8I4QdUt38ascIQr6fs2jzKySTFnCK2Gj3JCEZGBun2gMF8Sb6SJj6jDVDntMq/D26LSW2gwvpuUl4+mS+eMduHy6t5gw5Zq0CpCjMbrYjEY2/RdVocrREODrdMIq5VtYq0xLFdm7SUX4WU1kaTxTS9ugdzCp5wgcmLVgZN0/uRltHaYRbvQyjvSSoylXKoK2js7ShHOE0yiUGY7wdeHkuZLnVN5bcyFNoQi2soMQZtLI3n6MSzbRnCNnbFYr+hs2tkcAGR9bMI3slYLyOCeUiKxIChNXB8cmKDGravgIvm6mWi8bb8mYsB5R6Y1imhSEsueOQrBKxfKTzIwlSzUqGck5WBsdKOmFPITaYDk3/so78VX2RR5ytim6cOopHXiCnkXZPH1B+2baHKMfpcVxOHPNpprI4kVhO+AlBxdTCZtXKPOpRrO8K6h0mXUgE1Emo5WD7OGsXTJWtxFxhH+7KgiTiyx9lfUpzULAjOdkkM8u8fNG/FQvUoBJtyvZWJD77gOzVnSV/XqCtIBz1sC2QG42DpueTpm5naIBT6F2wE534bLeBeIvpKQ0lqODDD3GvCQsowAWzV8JFBHQTdHidK5vOVCbxsxweD/L5bJcLi8UlmGtuhjPY0wUz9trhq4fU5uj7vEF/VBtLMNvHJ5dbwu0H1f+b0gTJyM/r645Dxaz2Qpc06RbBzRGKbe9ncXu5hbiZ8nKmic8KV+SAR3TayajR/QELY+6e7O/sKUUhAK1EsL1+VcI+85Cx9A7VoLtgRIs7qelzN0pZxYl7FDUTcryib/P8rzlIz1mY2ZPQVhQX/0MP5fSUfiFD1UEvK1yxyhQsXy1QvEwmjx24Wg8Hg/5jemDOwU0pSw5U0dygUeUEnbKOO/pEPOtgAQibcKwcstmG2LSWWnp5qiYPm3snKBSghlT2nBeJUEpRI3/D2mGmZ9jFn/xoTwK7fCKxE1dsWtrTqDxJkqYPlJFixcWVMvBCaxrMplA463XdHdoYKrvTDhSey6DShj0AndHuCcROz8cLTUa7QsbUiXJWevboz4cmjgLg+Oyywj0GKzkPsWQFEon0fPc4FRbp5ljkP6gBD6FU7GcfF0MqteScwWQHbSXZVmJkkaDlhK7jvHGHF3gtCoM675Kujdg0O6MGc6UM01OIOYN0gYOtTUJFZUl6b1Ogbc9GpERRUb97tJTpa1lqczqvgNtEXKdoc/ia0b6wPBc0e0L0sLvbE7jPGusXUiL4VQbi5Z+sIfI7jQ7pbqsi8rukgAnsGtvl7mAuHJJdH3ZXwErNlmkLRUf89Ii3PHp+6angmShaovQf0tooqN2a7Te7/oKPXvdqxYptCj27Q+3pigyImLL88JSW2LwJl1FtFG7xeirrqZ+SR6Fj+6mHx82DfeWzel3pDvBohI7c3NS6DULg2DebIq+d63ktQJ2Ozhnl+7ilzef3Oq+AIPtVw0bipVBgTguW2oemQpMSib3C9FAHqO2K/GRhXWLHqYnOCRjXde2r3RSSWBfExP6+U+DLVK0pmQnCDOgpaq8OAdZvRDdYnyceN6ar6tU9G9ybb1WdglhDIMtehgjn3y/kSsI/tCCUy2aoXv6sBPEtHGsN26vumVZ/oaX3jnNFFLuIqnQ1fT+nC8dXrYu7EpnYt/hWClAr984ZKOJUvWPFmd1YgdyL/MsMhakY8Sp6v0UrSpTC79T5zgVRVNpB1vBg63fdT4ncKu/5fbXO3MGexJBzJsuWNDgCJ5Vw5zCrHVMEhy3Zhg5JN/sZpFBPK8P2bcp3TL9ZFuEOb9ZDhBJugjLjZxg00/vzB0scw/mZxmr2+Bot2woccyXVriB66GXNbk+IKWUdRJO9neutDfC08omU9mszpJNQdoYboP2sKq9swC/5XsNSuH6dF5e1kV7a0qp4ZuUB+q1HzPN44Wv1XY6NFmVbdMcGKTAR9rfgzQ9xA90L9lC2A3G77K5H6hnF4rbo+al38X4iOFNzqpLdTLGpl71SDqq+mx5QDXbO4HV1U08nT+KXsaLJXloCYjocr2evYE2ScO7Dd/33I0a5YkZr8EcW1gi89jcN4fJuLgP5dl7/83KiJsnohpZInUXOtyLepifw2P2UlCnRlQ9NtxFjdqW2Xc0D+t2jgpKkxn3YSm8iEY5DXKORoSgNaqbEAChsVoUtl/tjTDgVIO7yzdp+qUNqpkIfufT1xwRUfud9ujhT3M3OeUFOQ6B+dVJ5RT0rstB50YjeVWf8dnLvRQSbFoB//g9NzlPHtvkU6JjkhW66fmUum7iYMJV6VuyM5AZ8G5nmSNF+jXGNynhS1FVQxZ7Da16Z5H1CrAqq45wf4FQHY1G6tR0Tm1Oj2iZpatHoLx2u2z9ynJ5dPhS3Y481DQHAQ4FqBGxMUdjvTto7S+Kp/dasie/Sv7iVbtKOkJklh2nZbwWdQxyGk+anwrkkDmYVlwkog6PTYc7xbxFJsltd8+MDSAsXyrQvfzXBX7VZi6mebP4UR0lLbQsT29YKeiUjmBDP+cWINmwcgybB+Slkc2p9QLdxLAS/g46i5JJV37S4b30sIL2eltaXVpMSy7Cez4PBE5eB5MGYiTQOdoKq1LSuvLObVeoirqxtLQorCpvkPKyLpq+NGdzmZLJq6bjWCMc7gyt8TKmEhDqklW0Xc0EtqCmZx0cjbo4Hb/uLLXXlREa6KqCTXPkXYRqKqBd2glJ3gwxksabCk4zJPrmsQLT57Wyw6Z15HLnioP1bjOg8kQTftfQu8hAD/BMcUYh1wZERhDSwuuGdyEyLXACoXm9hu42rTZ36QK+Vg8kWA2+j3t1xJvUX2/XSJPJ7lZLslBhldGFzUS3E5LQJGrGPlcxnhBXt6J337QJw+8upfWpMf9sy3HGBUeH1Wgo08+zK5O9K4NSiPFQD9ExqFMmRBPNmXAxafk+UVnXp9b6EjHBdKYgmHZbr4PcuWp37JnIWzUDSToq07JB00/dKhqtsoTsWe7lzYPlF+nVuJiAS23z8OktR0nXRtbte9iZ0/DJzuU1fD5mUcKHVGFW9FStdZUhFOoVpb2MUDuX4EliYhcIGx+HzTNl1K7an/qihFannKX0bbqic08lU6oWjp+1BZMpglydsiNSpc5YIYkIhQGbzVHuuioq5082PWPOdrP7KGlMIx8QKlhU9lGYLBBFqxUGf5whR0ISmgoMmo1IOulyZ+FHi55J362dI24joNmGVxnY0euqe9P+aFEMa0EJhw0I0FVC/2zbnNyvhsEoZ9E4coPqmoky6dp1aNAxP2JaFwhnADh1iay7CpMvy7YNGvfvUnRRmWO+Tv60aWXT5W5R9bVa/A+FLTKbejpx6thLpn62PWbZf5vycoYq6mwoJ3m/CGSgX5vWINpS+PtWSz38LkksP+vr3/dvX7YhRbDOkUYOZ36ssdWBh80xwR6xsHQUfEEdBXWpv/bZZnf9ExUFhCg33h+YqZrO0W0nOlHrBv2ojk2u5VLGo8OKVp+JyP/gtAned5HhAV65HWY5yaora7k8xMm1BRRk1cr5mw4ritpF1Nmy1dfoZELqV1phoSSc7xOX4ELQyO8qa6V1Z+wJrSiOaIxRh6OTjknbWTZBl250aqhpCDf4KaBSosrMmfAJWgBHhUmjC6gYca3Er3tCNnESQZDboSx2S+KqLShHaw+6ndhdDg5pmkx0NbteVgxe6MfKsTKbWM3ZbL2CU1sDoZ0+FYX4EVbj0J47FntWjeggzailxm3nKHqzrqBrtrtMo3GRs080+1QmcekuQ+67Vo6cmuuSByAsukzEPHja4aGshoho1XNO9tzKkd7LisJwUxaQ3HUJGEZZ+zvUtSv/sBa5LRBT2KO4TrbqAEDH+nqblbdUeu0c9T28YAP3WdlYU8b9MS+LHVpBQ1SvRJGGVlV8LeAJqaP+Y9U9l100cVmtHP10xZLhJU3d1HW2QepSnQTOLiuMpvIbybbtDilP6xy5IGZ/klBT7drV49dOOUPtz5Xebv3F+FVLbMUN8q0ftHVmul1kpyS8pQZHdxgJajgROEo6Dlipwaj5s3re3lVp9NlbPaY1QIwdpG2ezhR1uXzVkVzeW3Q69Q19OghJTNyOLhPRL8yf0XzXztGmZWRKTRFVfxlTdCfsrw4vO/qJbszcd0lV7Y7bWgDdif6ko+FtIWB3BVbFS/JULRzJLR4zgFuFpdFIirRsQ2hyIX8t6dsbVwTdkV/vy96Ld6wtHym1vrQOMxLOmJLuRT1I5k62Bf/7zdWBCeweRfAeSCOVX8Ki0MJRmHGnBupzoFP5xB68OupdSKS1bQ2c6WJ87UjSxKMdnhu6s36kFnv2G8rr47jzXvjkED4PE1GLleBhQKdpqQHVexSmORB2VSh+qhyF9cWipSizZXuNXiijrssW2vxQvBaxLupo98iV2+E2XdG9IVq5VqBMiYP7tAwL7rKjirSp9IYtaqDVqOHMS3sNqFplMssjiIoejRaO6l2XxUw2ChhbiJfP9ftx4NswGbleNihddViboHaFxgw8v64iq9otLm8rI0p5ilJYxMWmytdzwzFssvWdfeNQqeABx8o5TTOeTihu6ZDPLavE2eZVa3kA3iNQDRRm/XSartzoSWnRAWaWFdOmZ7BFjhTIkYgBzWKnB1EIj4hmWrfRfYQxJaBmGmXSafT7EkfIpUqrTI6F9jmtJKzKox5P31avhmU4e9aAm+UET4yBl1y1aRdbvbEZnbrH8ff+hon4w6fF8YS+rqmdtdh4QXNzWtOlpKrhK/eGZ3vbgLIofESld6uJ4H6EjCQqZmFfqYyUpHE1DlH1DkmufEpAqiI5h47q2GOXoPtoppR2Szvx21PVi8EpT4be1qOKGJ5vw6x505/2Z3K8gHgyJe8t8Spu6ekcv6vTL4odTecKR28OHy5OstHyr9cVO4BHEDXSzFF3gR05qjfOEKXQcvTb9B1Hy9xAtApDb/aHKYVqFy0P93rIGxaL0cKA5N2kI8QGrT3l8rZtZ9dbji5LMxwFQSi0C77WOje/fensW4rqih/v7OBUOzBwumzFd51HSqotp2e+5ai1YUbUOlO8qlm4grj8fueB0g5c31bKf9y2AJjRrtlsMn1Xe8fhGGHoDadxhSNB6y61EFcs3JiVH3RafQSQvKzb0ibIVadODJtN+V1lk+pvcv9eaQSq+GM6tqqG9fP7hxWOuoOeGsPmhaOhuPWqtS1qQLK3HFGQzFiSNi0cTdFItkKJNiwwW1VNXzU9RxtYJQ2kOArSOTVmXKLXC/Wbupt6zxFNQ/bCKAf4lDRxNxLsM83Zk6ocvT4xlEu/UpEz3OLga/dt38G2XrOc9lh98IpmiLKxpCySZE1kjwqLZlELXFQ5ehfHz9Ck1aTP7qJp3UinfTZiLvIRl9NeRId8SWBWqdUE+ZRJ4vDe7HDew8gcrp34er0e7rfDHnbjvifb+rXdpS1a15L85A16qH/LEGPTJpeRngEcWnssW8OKsddaWl8Xiq5VXyORoD9YoHfFSsnbeMRJ5yOaFr2jQT4rMR/+WrCswjPWDkR7qQq7+maO8ScnXoMItqf99rr4qKwj2GRVKGubVZkn3CgzNFokE8VhVLWOmpeG5DYxxeSDJXpVnI9+MuJ6t7+xcbqY8QSBlC3b3y1nAy5Cd5hz1Ohi7V4tbN03l34gpaOgoh0cNXYvVLoad9uEXyILfWvR9O8xGxpRNGls7elcRR+1tlL8nPpvK1oIHNkt6nAYsuYAqJF0Y6hPDxRmuLfmzFanDNI2myBbo4Sks317vVyB3t0ei1qDZ0NGFkYUNxtuRVLjmS8Yt55FtkJExc52H+DqTIcS07Sa4nVUTSddPkPe9H0GzExMKZsgklrVAniXrXvZFC5rMjAqqUYscNSOzuR7J/hGlsrXL3uTZrUDwBtOhQ7qUOFdUFxwJzl/jjgfmJNt8CMSd2C16xDFsi5oMIDVyyE8ryFodLNel67yiP/K20hZ+llpsy0d1iUPPuRM0nTi5E6lPaGgTzoF0PPREjVkt2xyRK6DF35eIGYrk/TsydHzyx4fvpdNvk37DS6LqMMmoK1UlpPh9dj1w68hXHzZqEDyFsE8QnZO35E/0kKpuLRKyUA+wVin6sKUFO9mvKjyOAXeaQn0d+h3Yl1tsf/SCH1cRsUGt65doBQtRoLpr4R7IC3ID97f7ES6FNFDabJEs9rL3YmjTO/1zzlHpVl3zC+EMmrcY+zMDgVL1Y+lbFvi7O0Uv1ADmRKSXghc5MhuCDZ7koldDHSRTZ4i+JMRoP3nCjsMUi4sIbDR80T6rBqLsq2R3u9BKYOaJjUCT/4Eo7LloL6OQkQKJczfPK35peHLBeOS2ddBot8p07bIkdQopqSZ1x4/9xbtG8aQl3+XjqWX73xwnsXzQSwvykSMXGkfCF6LsGyxqn2hgM8VzwzLut2qshrkxYDFdqopn3DkXZ9pp/OyVbkfR/XHh4Z1nz/NhVjpsIeug1+MylaonihMX1Rd6LPHqI2zRR+OvLqWhfW8XC5svLaPfNLenqiMVHuSbm49n6TDA90zYhxXr77c64SMpJF3NDS5mG2lnhL8ybO0MhGEh5o4g5dPJHz0OYl423Dxjd6tsoOjvqG3yvo33BX7eSplEg+0F1e69PHecaP4s6jri10qRW0feRU+f/xELXVSOM9qymnCRO3eb9znIMukWTca1H82fgptA0mbjPrvdslJCZ+xQNzVvoN9J8bXWvsHa3Rracg41VKX2VO3LZhFT46KsERHUwb9uZpXa/p12KMANHBYRjLcejQnR21yXNSzht2T6yNET5dXwIA5PHhXgZskhjVVPI/9bFsRqcTsdc1jNtZ7rl1wGH/4/riP6aptk3zj6RKVFevhHqQy5BQxVEJpBeuJsP+wlP1g54ScPLdt/3LT/qL2HeS0OP7W/aCE7m0WXWdzXMFkKjzKOnvpdFc8pinCUAuOpCYXbaZYIaOtJhzBPpvAV8f0UPGgFflta2p3rAqN9vnk9ZFTkM9HdhyY6NzLO8PmR9M0Wa0f9HJ3Vx12UT/Rhl/lVhzG+IKjFBqHRGYk1xCMJsSsFD1OuXSSpQiz/KDkVo4O3FSsuMYQmGHXuRBaI0uS9712LEBnUe9Uc6CiKFN6vkc5sBs/4F82bUusm5YcpSc6Aa3Oz6r1kUo5+XWWxr1SvVX36SFeDb06Ykn1gjGkWpqf7aC5hF5ytNs0wAbVVZxXKyhX4UB8Jj161FNHm1dnvT3Eu/3UKq0urPSfXWOYAmnST6b56d2pf7bzUEVfLQlZUF1wl5tHUTXIplzmRanIqDnwSy1YO7BCz3JoYUQc+eZ8PDZL3iGJ+fUalw3FWg4rH4v4YoFG51b6EuXWLKyRiG15K0VYPTNjpumDwUDXzNcngNwxCxm9PwtQDU5QtPfm4VD0csPBoIw8GmzO9zfP8q2vXjZ8SMKnWi4V6lzMII5kb9RX9Ep6+AoXQJ8HHcYvqrhzLkqqEE8AAAcgSURBVPltni7pDoWYNzWIm8jCuoGWzHtmvbnP3mzup/vujH/t55XKkUh8O7J1ht2roPKkfZeHG6blJctCS/xulmpnMLQ8OXR4ghXdsX6ciV3hU6CYH0mMGcm2BlS6Sgthx0qgXVX2IqTG8O5pGgcxAV60AHk0GH4eV7Tjt7aTWZLkYVOrH8mVWGQHdNzwuT9K78iHaoKXco7eXbdWihy0VULUZe5lK5O5yzxO9by+vZ9p2fTEHXd/qrRym0/MoEBchL+jNFrm2rZ4f+TtRQwCl1Xbl7w77B1Fq3C0zmJr5htW+8XazNix6NTpm6O8Xs0SaVr6r3KzE6b/IViFQzKewcp7/+hbWTQ1u6MvgCym2tfP2+kkhOeWnrtX/O8gomqf/+kTDu2So2ull+gBJWKhGzhZOUXr8QwAR0xeTh31WykiT/rcYLO5cNQzLpKZkXVA6ayWXVuqX5Be1H489Ku3PB3TMJYVPaU0526Wqyun1+eBctoLqGLbLdVJNcAsgHxrBgnmCQ/mN++7JxIXHPEnZy5yqEcnTRQcEQ8q3Pnk+X2quGK1p2fzBo9FM8v2spQjXX//fOWCozn5n2KX+jZfF6Yz1zgrbl5y7PN4vrEQhdKe28SL5GmfOH9So2TPPUJ3ijXDvFJDjbzceFEXMz2LM1069qh9IWKtyEXtu/NfGhN9XMFrUpBxpGb1lcdTFGfu5sJcz/LDF7xeiwfLiilJf/Yg7S8oP68xf0zdjRuyiiY7zWocdi7C/AwXs98TT04Vf+B1nXLwX1GcGco807css6ZTZhJY0Uu5SIhyv3TrXCauklIFwH/ybPBv6J5V81IO2fQMFJhAh3dmSH+XG1L+iJJtL44wl3m6kFn/c0v+Bv3ks5mVmtIM5ZlwLmv/y/wL+X76WWOTSTvJxQHQNE19jmXuuRT2nvx8zq8UQtUcB5mVFGKcP3hikvmsn77PDpKfnZ/jHicajb56IlHbWUfFZuMr1Q8neRuPWSk66Lm0trkWeu1nBbSQX57iG78sD+g0VerLdL+LNs2c2irMdpVwR7biHKnV/StuJpTyFKNF7+doqMVJy7Ly0jmQeir92ihEGrZEx3PR7EqH9KQwzThisauvikGsM9sqz9T62QP0PRhrWwSjt5j9G4+otZzeFJZGuw/RgS+zx77wrc8YSj2evY0zjpLSsswl9H5aWnDPTheOVu++mfbU5Qo1yxgIV0rHuncGhBqyCEurVT6ylXlgfrLLz+PpsX4oEXh3Fn1B6Fl4gvMuy9F7d5QWtK4HEnV8hEPpiVd8j2xxLFlE3S37bNA+f+ysuLcshN7+gekJn7e3nQrqh6uYF7FMby+K1CenA0/txoUg0Okl2WubQu0FDuIcy+mr5usa6Ue8VL1m3CD1/en2VTKFBoRohSPeCpHySuc3PR8XxlPyJBq7Ljlvv6Xy6PR2D4zkfLLf5VbmJ8cQZk85L4kemVuf4I3OA2sptWfpzGtZmSGq7y1/SWPevP2ppbygeFGJILs2T7VRaOCVaUKWfMf3Hf6yzbOte1sSpySvwrwgo/cUSVrVqmfNHc1Id+X5oNOMts/nFLemeYP3hSGBdIpjL91D+KLDRlQS8dCm1t0HISiTup7H+Rr7ONtzMihgmuLyqQ7ePvKwTsYbpy91rIfyz6p/7AS0rFOvkeQT5rCejDsQNXxXUcTOV6HTtPwun5LxF0/YQXdyeuFP1H5iFxnK+ucmhNWMSk/T/vaobJI6cxMuig5WJrxF4S2lzIC+eji7NnnRmk2a3qME5NTWi/ki+T1GKa5W5Zt8Hy1dzOUQOFtjNnM1tDKtKw/tlTO7Cj47r7KgcQrL7sjUdQZchdyx2OXLT8L74Rp2fTrTLQRch/MHy2WHbsm5y7cyDkqOJH7AiPrJLjmBRvfuHcb6O3+o61Vb0y3/BgcgN0UcbUpnacHJ5I5Ozf0bb0PViiCWxdLnVglEiFrS1VrUhxBk7TsErF9e6R01bMSrRbrf3zabDVoK7Gc6o7k9EUe3kqMDyEPOpJ+H2AmpYPmMjAEiHlTVUig+nD7AQK2Ebm/jtC9GQbDt0srnrp6l41HX0JBPsouDOVGOeshNfX1AiUjcrxq5zCdoI9ozDFH77MF/5BwqcL363xdxc7IxPK0Sy66HoCE9YWzRIkF6vmL7NKJZTI6AwtpdyRzsHEUn5AcG+aBjCAzhqXZr2tJ8htCyLPvTp4h1UbGeswjLFXp9xnMvvNeyfrT3MjuevJVqzUOF57nAcTrK1lv4Utu5GcDzRcVvXUIbhUmt9cclvdedTLUMw1DouS3e7fVdx0mSjJOtu8V/KzjBybsiaNwdZ7lrAf7k7dlAn9JoNFnH60k48dSnDxyM96d72Xx3977SC1l1ktMMnYj7x8+u/FtkDofDgT3sfZj0L/3SL/3SL/3SL/3SL/3SL/3SL/1SB/0/2wFJ/75igdIAAAAASUVORK5CYII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6038" y="-2308225"/>
            <a:ext cx="4200525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962400" cy="456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316" y="1596189"/>
            <a:ext cx="2807368" cy="452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40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Only 8?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 need more colors</a:t>
            </a:r>
          </a:p>
          <a:p>
            <a:r>
              <a:rPr lang="en-US" dirty="0" smtClean="0"/>
              <a:t>Not 24</a:t>
            </a:r>
          </a:p>
          <a:p>
            <a:r>
              <a:rPr lang="en-US" dirty="0" smtClean="0"/>
              <a:t>Not 64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524000"/>
            <a:ext cx="2828925" cy="455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03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want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971800"/>
            <a:ext cx="6858000" cy="1600200"/>
          </a:xfrm>
        </p:spPr>
        <p:txBody>
          <a:bodyPr>
            <a:noAutofit/>
          </a:bodyPr>
          <a:lstStyle/>
          <a:p>
            <a:r>
              <a:rPr lang="en-US" sz="6000" dirty="0" smtClean="0"/>
              <a:t>16,777,216 colors!</a:t>
            </a:r>
          </a:p>
        </p:txBody>
      </p:sp>
    </p:spTree>
    <p:extLst>
      <p:ext uri="{BB962C8B-B14F-4D97-AF65-F5344CB8AC3E}">
        <p14:creationId xmlns:p14="http://schemas.microsoft.com/office/powerpoint/2010/main" val="318939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your monitor; see that line?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90800" y="2590800"/>
            <a:ext cx="4800600" cy="3657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4" idx="1"/>
            <a:endCxn id="4" idx="3"/>
          </p:cNvCxnSpPr>
          <p:nvPr/>
        </p:nvCxnSpPr>
        <p:spPr>
          <a:xfrm>
            <a:off x="2590800" y="4419600"/>
            <a:ext cx="4800600" cy="0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96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closer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52600"/>
            <a:ext cx="6024282" cy="3733800"/>
          </a:xfrm>
        </p:spPr>
      </p:pic>
    </p:spTree>
    <p:extLst>
      <p:ext uri="{BB962C8B-B14F-4D97-AF65-F5344CB8AC3E}">
        <p14:creationId xmlns:p14="http://schemas.microsoft.com/office/powerpoint/2010/main" val="165350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Really look at the pixels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24 </a:t>
            </a:r>
            <a:r>
              <a:rPr lang="en-US" i="1" dirty="0" smtClean="0">
                <a:solidFill>
                  <a:srgbClr val="FFFF00"/>
                </a:solidFill>
              </a:rPr>
              <a:t>1s and 0s </a:t>
            </a:r>
            <a:r>
              <a:rPr lang="en-US" dirty="0" smtClean="0"/>
              <a:t>for Red and green &amp; blue</a:t>
            </a:r>
            <a:endParaRPr lang="en-US" dirty="0"/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6000"/>
            <a:ext cx="67056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0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turns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monitor can display</a:t>
            </a:r>
          </a:p>
          <a:p>
            <a:r>
              <a:rPr lang="en-US" dirty="0" smtClean="0"/>
              <a:t>256 shades of red</a:t>
            </a:r>
          </a:p>
          <a:p>
            <a:r>
              <a:rPr lang="en-US" dirty="0" smtClean="0"/>
              <a:t>256 shades of green, and</a:t>
            </a:r>
          </a:p>
          <a:p>
            <a:r>
              <a:rPr lang="en-US" dirty="0" smtClean="0"/>
              <a:t>256 shades of blue, or 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8</a:t>
            </a:r>
            <a:r>
              <a:rPr lang="en-US" dirty="0" smtClean="0"/>
              <a:t>x2</a:t>
            </a:r>
            <a:r>
              <a:rPr lang="en-US" baseline="30000" dirty="0" smtClean="0"/>
              <a:t>8</a:t>
            </a:r>
            <a:r>
              <a:rPr lang="en-US" dirty="0" smtClean="0"/>
              <a:t>x2</a:t>
            </a:r>
            <a:r>
              <a:rPr lang="en-US" baseline="30000" dirty="0" smtClean="0"/>
              <a:t>8=</a:t>
            </a:r>
            <a:r>
              <a:rPr lang="en-US" dirty="0" smtClean="0"/>
              <a:t>2</a:t>
            </a:r>
            <a:r>
              <a:rPr lang="en-US" baseline="30000" dirty="0" smtClean="0"/>
              <a:t>24 </a:t>
            </a:r>
          </a:p>
          <a:p>
            <a:r>
              <a:rPr lang="en-US" dirty="0" smtClean="0"/>
              <a:t>or 16,777,216 colors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0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2</a:t>
            </a:r>
            <a:r>
              <a:rPr lang="en-US" baseline="30000" dirty="0" smtClean="0"/>
              <a:t>8</a:t>
            </a:r>
            <a:r>
              <a:rPr lang="en-US" dirty="0" smtClean="0"/>
              <a:t>? Why 2</a:t>
            </a:r>
            <a:r>
              <a:rPr lang="en-US" baseline="30000" dirty="0" smtClean="0"/>
              <a:t>24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Everything in a computer is a 1 or 0</a:t>
            </a:r>
          </a:p>
          <a:p>
            <a:r>
              <a:rPr lang="en-US" dirty="0" smtClean="0"/>
              <a:t>Bits</a:t>
            </a:r>
          </a:p>
          <a:p>
            <a:r>
              <a:rPr lang="en-US" dirty="0" smtClean="0"/>
              <a:t>Yes or no</a:t>
            </a:r>
          </a:p>
          <a:p>
            <a:r>
              <a:rPr lang="en-US" dirty="0" smtClean="0"/>
              <a:t>True or false</a:t>
            </a:r>
          </a:p>
          <a:p>
            <a:r>
              <a:rPr lang="en-US" dirty="0" smtClean="0"/>
              <a:t>On or off…</a:t>
            </a:r>
          </a:p>
          <a:p>
            <a:r>
              <a:rPr lang="en-US" dirty="0" smtClean="0"/>
              <a:t>All can be represented with 1 or 0</a:t>
            </a:r>
          </a:p>
        </p:txBody>
      </p:sp>
    </p:spTree>
    <p:extLst>
      <p:ext uri="{BB962C8B-B14F-4D97-AF65-F5344CB8AC3E}">
        <p14:creationId xmlns:p14="http://schemas.microsoft.com/office/powerpoint/2010/main" val="165350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a look at colors</a:t>
            </a:r>
            <a:r>
              <a:rPr lang="en-US" baseline="0" dirty="0" smtClean="0"/>
              <a:t> in Paint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" y="1524000"/>
            <a:ext cx="9144000" cy="4969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74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Again, up to 256 each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a total 16 16,777,216 possible…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06364"/>
            <a:ext cx="6600881" cy="4813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77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computers</a:t>
            </a:r>
            <a:r>
              <a:rPr lang="en-US" baseline="0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different</a:t>
            </a:r>
            <a:r>
              <a:rPr lang="en-US" baseline="0" dirty="0" smtClean="0"/>
              <a:t> numbers than we do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514599"/>
            <a:ext cx="4953000" cy="390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55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Counting: you can count, right?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5486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Start with</a:t>
            </a:r>
          </a:p>
          <a:p>
            <a:r>
              <a:rPr lang="en-US" dirty="0" smtClean="0"/>
              <a:t>0</a:t>
            </a:r>
          </a:p>
          <a:p>
            <a:r>
              <a:rPr lang="en-US" dirty="0" smtClean="0"/>
              <a:t>1</a:t>
            </a:r>
          </a:p>
          <a:p>
            <a:r>
              <a:rPr lang="en-US" dirty="0" smtClean="0"/>
              <a:t>2</a:t>
            </a:r>
          </a:p>
          <a:p>
            <a:r>
              <a:rPr lang="en-US" dirty="0" smtClean="0"/>
              <a:t>3</a:t>
            </a:r>
          </a:p>
          <a:p>
            <a:r>
              <a:rPr lang="en-US" dirty="0" smtClean="0"/>
              <a:t>4</a:t>
            </a:r>
          </a:p>
          <a:p>
            <a:r>
              <a:rPr lang="en-US" dirty="0" smtClean="0"/>
              <a:t>5</a:t>
            </a:r>
          </a:p>
          <a:p>
            <a:r>
              <a:rPr lang="en-US" dirty="0" smtClean="0"/>
              <a:t>6</a:t>
            </a:r>
          </a:p>
          <a:p>
            <a:r>
              <a:rPr lang="en-US" dirty="0" smtClean="0"/>
              <a:t>7</a:t>
            </a:r>
          </a:p>
          <a:p>
            <a:r>
              <a:rPr lang="en-US" dirty="0" smtClean="0"/>
              <a:t>8</a:t>
            </a:r>
          </a:p>
          <a:p>
            <a:r>
              <a:rPr lang="en-US" dirty="0" smtClean="0"/>
              <a:t>9</a:t>
            </a:r>
          </a:p>
          <a:p>
            <a:r>
              <a:rPr lang="en-US" dirty="0" smtClean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0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rules</a:t>
            </a:r>
            <a:r>
              <a:rPr lang="en-US" baseline="0" dirty="0" smtClean="0"/>
              <a:t> of 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sz="3800" dirty="0" smtClean="0"/>
              <a:t>Modern numbering systems start with 0</a:t>
            </a:r>
          </a:p>
          <a:p>
            <a:r>
              <a:rPr lang="en-US" sz="3800" dirty="0" smtClean="0"/>
              <a:t>The number of symbols is determined by the base</a:t>
            </a:r>
          </a:p>
          <a:p>
            <a:r>
              <a:rPr lang="en-US" sz="3800" dirty="0" smtClean="0"/>
              <a:t>5 to us is actually 5</a:t>
            </a:r>
            <a:r>
              <a:rPr lang="en-US" sz="3800" baseline="-25000" dirty="0" smtClean="0"/>
              <a:t>10</a:t>
            </a:r>
            <a:r>
              <a:rPr lang="en-US" sz="3800" dirty="0" smtClean="0"/>
              <a:t>  (Why base 10?)</a:t>
            </a:r>
          </a:p>
          <a:p>
            <a:r>
              <a:rPr lang="en-US" sz="3800" dirty="0" smtClean="0"/>
              <a:t>When you run out of numbers, you add a decimal to the left and start over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261682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 like a computer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0" y="1219200"/>
            <a:ext cx="1295400" cy="54102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0</a:t>
            </a:r>
          </a:p>
          <a:p>
            <a:r>
              <a:rPr lang="en-US" sz="2800" dirty="0" smtClean="0"/>
              <a:t>1</a:t>
            </a:r>
          </a:p>
          <a:p>
            <a:r>
              <a:rPr lang="en-US" sz="2800" dirty="0" smtClean="0"/>
              <a:t>2</a:t>
            </a:r>
          </a:p>
          <a:p>
            <a:r>
              <a:rPr lang="en-US" sz="2800" dirty="0" smtClean="0"/>
              <a:t>3</a:t>
            </a:r>
          </a:p>
          <a:p>
            <a:r>
              <a:rPr lang="en-US" sz="2800" dirty="0" smtClean="0"/>
              <a:t>4</a:t>
            </a:r>
          </a:p>
          <a:p>
            <a:r>
              <a:rPr lang="en-US" sz="2800" dirty="0" smtClean="0"/>
              <a:t>5</a:t>
            </a:r>
          </a:p>
          <a:p>
            <a:r>
              <a:rPr lang="en-US" sz="2800" dirty="0" smtClean="0"/>
              <a:t>6</a:t>
            </a:r>
          </a:p>
          <a:p>
            <a:r>
              <a:rPr lang="en-US" sz="2800" dirty="0" smtClean="0"/>
              <a:t>7</a:t>
            </a:r>
          </a:p>
          <a:p>
            <a:r>
              <a:rPr lang="en-US" sz="2800" dirty="0" smtClean="0"/>
              <a:t>8</a:t>
            </a:r>
          </a:p>
          <a:p>
            <a:r>
              <a:rPr lang="en-US" sz="2800" dirty="0" smtClean="0"/>
              <a:t>9</a:t>
            </a:r>
          </a:p>
          <a:p>
            <a:r>
              <a:rPr lang="en-US" sz="2800" dirty="0" smtClean="0"/>
              <a:t>10</a:t>
            </a:r>
            <a:endParaRPr lang="en-US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95800" y="1219200"/>
            <a:ext cx="44196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0</a:t>
            </a:r>
          </a:p>
          <a:p>
            <a:r>
              <a:rPr lang="en-US" dirty="0" smtClean="0"/>
              <a:t>1</a:t>
            </a:r>
          </a:p>
          <a:p>
            <a:r>
              <a:rPr lang="en-US" dirty="0" smtClean="0"/>
              <a:t>10</a:t>
            </a:r>
          </a:p>
          <a:p>
            <a:r>
              <a:rPr lang="en-US" dirty="0" smtClean="0"/>
              <a:t>11</a:t>
            </a:r>
          </a:p>
          <a:p>
            <a:r>
              <a:rPr lang="en-US" dirty="0" smtClean="0"/>
              <a:t>100</a:t>
            </a:r>
          </a:p>
          <a:p>
            <a:r>
              <a:rPr lang="en-US" dirty="0" smtClean="0"/>
              <a:t>101</a:t>
            </a:r>
          </a:p>
          <a:p>
            <a:r>
              <a:rPr lang="en-US" dirty="0" smtClean="0"/>
              <a:t>110</a:t>
            </a:r>
          </a:p>
          <a:p>
            <a:r>
              <a:rPr lang="en-US" dirty="0" smtClean="0"/>
              <a:t>111</a:t>
            </a:r>
          </a:p>
          <a:p>
            <a:r>
              <a:rPr lang="en-US" dirty="0" smtClean="0"/>
              <a:t>1000</a:t>
            </a:r>
          </a:p>
          <a:p>
            <a:r>
              <a:rPr lang="en-US" dirty="0" smtClean="0"/>
              <a:t>1001</a:t>
            </a:r>
          </a:p>
          <a:p>
            <a:r>
              <a:rPr lang="en-US" dirty="0" smtClean="0"/>
              <a:t>1010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86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guess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the next </a:t>
            </a:r>
            <a:br>
              <a:rPr lang="en-US" dirty="0" smtClean="0"/>
            </a:br>
            <a:r>
              <a:rPr lang="en-US" dirty="0" smtClean="0"/>
              <a:t>number that ends with </a:t>
            </a:r>
            <a:br>
              <a:rPr lang="en-US" dirty="0" smtClean="0"/>
            </a:br>
            <a:r>
              <a:rPr lang="en-US" dirty="0" smtClean="0"/>
              <a:t>all </a:t>
            </a:r>
            <a:r>
              <a:rPr lang="en-US" dirty="0" err="1" smtClean="0"/>
              <a:t>all</a:t>
            </a:r>
            <a:r>
              <a:rPr lang="en-US" dirty="0" smtClean="0"/>
              <a:t> zeros is in binary, </a:t>
            </a:r>
            <a:br>
              <a:rPr lang="en-US" dirty="0" smtClean="0"/>
            </a:br>
            <a:r>
              <a:rPr lang="en-US" dirty="0" smtClean="0"/>
              <a:t>base 2?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143000"/>
            <a:ext cx="2971800" cy="518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61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guess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the next </a:t>
            </a:r>
            <a:br>
              <a:rPr lang="en-US" dirty="0" smtClean="0"/>
            </a:br>
            <a:r>
              <a:rPr lang="en-US" dirty="0" smtClean="0"/>
              <a:t>number that ends with </a:t>
            </a:r>
            <a:br>
              <a:rPr lang="en-US" dirty="0" smtClean="0"/>
            </a:br>
            <a:r>
              <a:rPr lang="en-US" dirty="0" smtClean="0"/>
              <a:t>all all zeros is in binary, </a:t>
            </a:r>
            <a:br>
              <a:rPr lang="en-US" dirty="0" smtClean="0"/>
            </a:br>
            <a:r>
              <a:rPr lang="en-US" dirty="0" smtClean="0"/>
              <a:t>base 2?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143000"/>
            <a:ext cx="2971800" cy="518579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48400" y="1371600"/>
            <a:ext cx="2286000" cy="457200"/>
          </a:xfrm>
          <a:prstGeom prst="rect">
            <a:avLst/>
          </a:prstGeom>
          <a:noFill/>
          <a:ln w="889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248400" y="1828800"/>
            <a:ext cx="2286000" cy="381000"/>
          </a:xfrm>
          <a:prstGeom prst="rect">
            <a:avLst/>
          </a:prstGeom>
          <a:noFill/>
          <a:ln w="889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48400" y="2209800"/>
            <a:ext cx="2286000" cy="457200"/>
          </a:xfrm>
          <a:prstGeom prst="rect">
            <a:avLst/>
          </a:prstGeom>
          <a:noFill/>
          <a:ln w="889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48400" y="3048000"/>
            <a:ext cx="2286000" cy="457200"/>
          </a:xfrm>
          <a:prstGeom prst="rect">
            <a:avLst/>
          </a:prstGeom>
          <a:noFill/>
          <a:ln w="889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248400" y="4800600"/>
            <a:ext cx="2286000" cy="457200"/>
          </a:xfrm>
          <a:prstGeom prst="rect">
            <a:avLst/>
          </a:prstGeom>
          <a:noFill/>
          <a:ln w="889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25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Stuff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52400"/>
            <a:ext cx="2209800" cy="6735262"/>
          </a:xfrm>
        </p:spPr>
      </p:pic>
    </p:spTree>
    <p:extLst>
      <p:ext uri="{BB962C8B-B14F-4D97-AF65-F5344CB8AC3E}">
        <p14:creationId xmlns:p14="http://schemas.microsoft.com/office/powerpoint/2010/main" val="261682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Paint will give you the decimal number, but the computer wants something else</a:t>
            </a:r>
          </a:p>
          <a:p>
            <a:r>
              <a:rPr lang="en-US" dirty="0" smtClean="0"/>
              <a:t>You can’t even remember</a:t>
            </a:r>
            <a:r>
              <a:rPr lang="en-US" baseline="0" dirty="0" smtClean="0"/>
              <a:t> a 7 digit phone number, no way you can remember a 24 digit number to represent a color…</a:t>
            </a:r>
          </a:p>
          <a:p>
            <a:r>
              <a:rPr lang="en-US" baseline="0" dirty="0" smtClean="0"/>
              <a:t>We need something shorter</a:t>
            </a:r>
          </a:p>
        </p:txBody>
      </p:sp>
    </p:spTree>
    <p:extLst>
      <p:ext uri="{BB962C8B-B14F-4D97-AF65-F5344CB8AC3E}">
        <p14:creationId xmlns:p14="http://schemas.microsoft.com/office/powerpoint/2010/main" val="396146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99" y="564267"/>
            <a:ext cx="6637077" cy="522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5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Stuff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52400"/>
            <a:ext cx="2209800" cy="6735262"/>
          </a:xfrm>
        </p:spPr>
      </p:pic>
      <p:sp>
        <p:nvSpPr>
          <p:cNvPr id="3" name="TextBox 2"/>
          <p:cNvSpPr txBox="1"/>
          <p:nvPr/>
        </p:nvSpPr>
        <p:spPr>
          <a:xfrm>
            <a:off x="5257800" y="152400"/>
            <a:ext cx="19812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/>
              <a:t>0</a:t>
            </a:r>
          </a:p>
          <a:p>
            <a:r>
              <a:rPr lang="en-US" sz="2500" b="1" dirty="0" smtClean="0"/>
              <a:t>1</a:t>
            </a:r>
          </a:p>
          <a:p>
            <a:r>
              <a:rPr lang="en-US" sz="2500" b="1" dirty="0" smtClean="0"/>
              <a:t>2</a:t>
            </a:r>
          </a:p>
          <a:p>
            <a:r>
              <a:rPr lang="en-US" sz="2500" b="1" dirty="0" smtClean="0"/>
              <a:t>3</a:t>
            </a:r>
          </a:p>
          <a:p>
            <a:r>
              <a:rPr lang="en-US" sz="2500" b="1" dirty="0" smtClean="0"/>
              <a:t>4</a:t>
            </a:r>
          </a:p>
          <a:p>
            <a:r>
              <a:rPr lang="en-US" sz="2500" b="1" dirty="0" smtClean="0"/>
              <a:t>5</a:t>
            </a:r>
          </a:p>
          <a:p>
            <a:r>
              <a:rPr lang="en-US" sz="2500" b="1" dirty="0" smtClean="0"/>
              <a:t>6</a:t>
            </a:r>
          </a:p>
          <a:p>
            <a:r>
              <a:rPr lang="en-US" sz="2500" b="1" dirty="0" smtClean="0"/>
              <a:t>7</a:t>
            </a:r>
          </a:p>
          <a:p>
            <a:r>
              <a:rPr lang="en-US" sz="2500" b="1" dirty="0" smtClean="0"/>
              <a:t>8</a:t>
            </a:r>
          </a:p>
          <a:p>
            <a:r>
              <a:rPr lang="en-US" sz="2500" b="1" dirty="0" smtClean="0"/>
              <a:t>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58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Stuff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52400"/>
            <a:ext cx="2209800" cy="6735262"/>
          </a:xfrm>
        </p:spPr>
      </p:pic>
      <p:sp>
        <p:nvSpPr>
          <p:cNvPr id="3" name="TextBox 2"/>
          <p:cNvSpPr txBox="1"/>
          <p:nvPr/>
        </p:nvSpPr>
        <p:spPr>
          <a:xfrm>
            <a:off x="5257800" y="152400"/>
            <a:ext cx="1981200" cy="6909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/>
              <a:t>0</a:t>
            </a:r>
          </a:p>
          <a:p>
            <a:r>
              <a:rPr lang="en-US" sz="2500" b="1" dirty="0" smtClean="0"/>
              <a:t>1</a:t>
            </a:r>
          </a:p>
          <a:p>
            <a:r>
              <a:rPr lang="en-US" sz="2500" b="1" dirty="0" smtClean="0"/>
              <a:t>2</a:t>
            </a:r>
          </a:p>
          <a:p>
            <a:r>
              <a:rPr lang="en-US" sz="2500" b="1" dirty="0" smtClean="0"/>
              <a:t>3</a:t>
            </a:r>
          </a:p>
          <a:p>
            <a:r>
              <a:rPr lang="en-US" sz="2500" b="1" dirty="0" smtClean="0"/>
              <a:t>4</a:t>
            </a:r>
          </a:p>
          <a:p>
            <a:r>
              <a:rPr lang="en-US" sz="2500" b="1" dirty="0" smtClean="0"/>
              <a:t>5</a:t>
            </a:r>
          </a:p>
          <a:p>
            <a:r>
              <a:rPr lang="en-US" sz="2500" b="1" dirty="0" smtClean="0"/>
              <a:t>6</a:t>
            </a:r>
          </a:p>
          <a:p>
            <a:r>
              <a:rPr lang="en-US" sz="2500" b="1" dirty="0" smtClean="0"/>
              <a:t>7</a:t>
            </a:r>
          </a:p>
          <a:p>
            <a:r>
              <a:rPr lang="en-US" sz="2500" b="1" dirty="0" smtClean="0"/>
              <a:t>8</a:t>
            </a:r>
          </a:p>
          <a:p>
            <a:r>
              <a:rPr lang="en-US" sz="2500" b="1" dirty="0" smtClean="0"/>
              <a:t>9</a:t>
            </a:r>
          </a:p>
          <a:p>
            <a:r>
              <a:rPr lang="en-US" sz="2500" b="1" dirty="0" smtClean="0"/>
              <a:t>A</a:t>
            </a:r>
          </a:p>
          <a:p>
            <a:r>
              <a:rPr lang="en-US" sz="2500" b="1" dirty="0" smtClean="0"/>
              <a:t>B</a:t>
            </a:r>
          </a:p>
          <a:p>
            <a:r>
              <a:rPr lang="en-US" sz="2500" b="1" dirty="0" smtClean="0"/>
              <a:t>C</a:t>
            </a:r>
          </a:p>
          <a:p>
            <a:r>
              <a:rPr lang="en-US" sz="2500" b="1" dirty="0" smtClean="0"/>
              <a:t>D</a:t>
            </a:r>
          </a:p>
          <a:p>
            <a:r>
              <a:rPr lang="en-US" sz="2500" b="1" dirty="0" smtClean="0"/>
              <a:t>D</a:t>
            </a:r>
          </a:p>
          <a:p>
            <a:r>
              <a:rPr lang="en-US" sz="2500" b="1" dirty="0" smtClean="0"/>
              <a:t>F</a:t>
            </a:r>
          </a:p>
          <a:p>
            <a:r>
              <a:rPr lang="en-US" sz="2500" b="1" dirty="0" smtClean="0"/>
              <a:t>10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84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0"/>
            <a:ext cx="6019800" cy="67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69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Remember</a:t>
            </a:r>
            <a:br>
              <a:rPr lang="en-US" sz="2800" dirty="0" smtClean="0"/>
            </a:br>
            <a:r>
              <a:rPr lang="en-US" sz="2800" dirty="0" smtClean="0"/>
              <a:t>the doubling</a:t>
            </a:r>
          </a:p>
          <a:p>
            <a:r>
              <a:rPr lang="en-US" sz="2800" dirty="0" smtClean="0"/>
              <a:t>When looking </a:t>
            </a:r>
            <a:br>
              <a:rPr lang="en-US" sz="2800" dirty="0" smtClean="0"/>
            </a:br>
            <a:r>
              <a:rPr lang="en-US" sz="2800" dirty="0" smtClean="0"/>
              <a:t>at 1 followed</a:t>
            </a:r>
            <a:br>
              <a:rPr lang="en-US" sz="2800" dirty="0" smtClean="0"/>
            </a:br>
            <a:r>
              <a:rPr lang="en-US" sz="2800" dirty="0" smtClean="0"/>
              <a:t>by nothing?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/>
              <a:t>i</a:t>
            </a:r>
            <a:r>
              <a:rPr lang="en-US" sz="2800" dirty="0" err="1" smtClean="0"/>
              <a:t>e</a:t>
            </a:r>
            <a:r>
              <a:rPr lang="en-US" sz="2800" dirty="0" smtClean="0"/>
              <a:t> 1, 10, 100</a:t>
            </a:r>
            <a:endParaRPr lang="en-US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0"/>
            <a:ext cx="6019800" cy="67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93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 the doubling?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leads to the </a:t>
            </a:r>
            <a:br>
              <a:rPr lang="en-US" dirty="0" smtClean="0"/>
            </a:br>
            <a:r>
              <a:rPr lang="en-US" dirty="0" smtClean="0"/>
              <a:t>powers of 2 number line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Notice 2</a:t>
            </a:r>
            <a:r>
              <a:rPr lang="en-US" baseline="30000" dirty="0" smtClean="0"/>
              <a:t>8 </a:t>
            </a:r>
            <a:r>
              <a:rPr lang="en-US" dirty="0" smtClean="0"/>
              <a:t>is 256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71813"/>
            <a:ext cx="8482961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86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start to convert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txBody>
          <a:bodyPr/>
          <a:lstStyle/>
          <a:p>
            <a:r>
              <a:rPr lang="en-US" dirty="0" smtClean="0"/>
              <a:t>3 rules for decimal-binary</a:t>
            </a:r>
          </a:p>
          <a:p>
            <a:r>
              <a:rPr lang="en-US" dirty="0" smtClean="0"/>
              <a:t>Always write out the powers of 2 number line</a:t>
            </a:r>
          </a:p>
          <a:p>
            <a:r>
              <a:rPr lang="en-US" dirty="0"/>
              <a:t>x</a:t>
            </a:r>
            <a:r>
              <a:rPr lang="en-US" baseline="-25000" dirty="0" smtClean="0"/>
              <a:t>10</a:t>
            </a:r>
            <a:r>
              <a:rPr lang="en-US" dirty="0" smtClean="0"/>
              <a:t> to x</a:t>
            </a:r>
            <a:r>
              <a:rPr lang="en-US" baseline="-25000" dirty="0"/>
              <a:t>2</a:t>
            </a:r>
            <a:r>
              <a:rPr lang="en-US" dirty="0" smtClean="0"/>
              <a:t> is subtracting</a:t>
            </a:r>
            <a:br>
              <a:rPr lang="en-US" dirty="0" smtClean="0"/>
            </a:br>
            <a:r>
              <a:rPr lang="en-US" dirty="0" smtClean="0"/>
              <a:t>x</a:t>
            </a:r>
            <a:r>
              <a:rPr lang="en-US" baseline="-25000" dirty="0"/>
              <a:t>2</a:t>
            </a:r>
            <a:r>
              <a:rPr lang="en-US" dirty="0" smtClean="0"/>
              <a:t> to x</a:t>
            </a:r>
            <a:r>
              <a:rPr lang="en-US" baseline="-25000" dirty="0"/>
              <a:t>10</a:t>
            </a:r>
            <a:r>
              <a:rPr lang="en-US" dirty="0" smtClean="0"/>
              <a:t> is adding</a:t>
            </a:r>
          </a:p>
          <a:p>
            <a:r>
              <a:rPr lang="en-US" dirty="0" smtClean="0"/>
              <a:t>We’ll use only 1s and 0s, they go</a:t>
            </a:r>
            <a:br>
              <a:rPr lang="en-US" dirty="0" smtClean="0"/>
            </a:br>
            <a:r>
              <a:rPr lang="en-US" dirty="0" smtClean="0"/>
              <a:t>under the number line</a:t>
            </a:r>
          </a:p>
        </p:txBody>
      </p:sp>
    </p:spTree>
    <p:extLst>
      <p:ext uri="{BB962C8B-B14F-4D97-AF65-F5344CB8AC3E}">
        <p14:creationId xmlns:p14="http://schemas.microsoft.com/office/powerpoint/2010/main" val="259261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52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to ?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3124200"/>
          </a:xfrm>
        </p:spPr>
        <p:txBody>
          <a:bodyPr/>
          <a:lstStyle/>
          <a:p>
            <a:r>
              <a:rPr lang="en-US" dirty="0" smtClean="0"/>
              <a:t>What is the largest number you can subtract from 52?</a:t>
            </a:r>
          </a:p>
          <a:p>
            <a:r>
              <a:rPr lang="en-US" dirty="0" smtClean="0"/>
              <a:t>32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7" y="1524000"/>
            <a:ext cx="8482961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82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52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to ?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3124200"/>
          </a:xfrm>
        </p:spPr>
        <p:txBody>
          <a:bodyPr/>
          <a:lstStyle/>
          <a:p>
            <a:r>
              <a:rPr lang="en-US" dirty="0" smtClean="0"/>
              <a:t>What is the largest number you can subtract from 52?</a:t>
            </a:r>
          </a:p>
          <a:p>
            <a:r>
              <a:rPr lang="en-US" dirty="0" smtClean="0"/>
              <a:t>32, put a 1 under the number line</a:t>
            </a:r>
          </a:p>
          <a:p>
            <a:r>
              <a:rPr lang="en-US" dirty="0" smtClean="0"/>
              <a:t>Do the math 52-32=20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7" y="1547813"/>
            <a:ext cx="8482961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8200" y="26670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4823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52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to ?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We have 20</a:t>
            </a:r>
          </a:p>
          <a:p>
            <a:r>
              <a:rPr lang="en-US" dirty="0" smtClean="0"/>
              <a:t>Can you subtract the next one, 16?</a:t>
            </a:r>
          </a:p>
          <a:p>
            <a:r>
              <a:rPr lang="en-US" dirty="0" smtClean="0"/>
              <a:t>1 means yes, 0 means no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7" y="1524000"/>
            <a:ext cx="8482961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8200" y="26670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845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52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to ?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We have 20</a:t>
            </a:r>
          </a:p>
          <a:p>
            <a:r>
              <a:rPr lang="en-US" dirty="0" smtClean="0"/>
              <a:t>Can you subtract the next one, 16?</a:t>
            </a:r>
          </a:p>
          <a:p>
            <a:r>
              <a:rPr lang="en-US" dirty="0" smtClean="0"/>
              <a:t>1 means yes, 0 means no</a:t>
            </a:r>
          </a:p>
          <a:p>
            <a:r>
              <a:rPr lang="en-US" dirty="0" smtClean="0"/>
              <a:t>Do the math 20-16=4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7" y="1524000"/>
            <a:ext cx="8482961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8200" y="26670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1       1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5582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52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to ?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We have 4</a:t>
            </a:r>
          </a:p>
          <a:p>
            <a:r>
              <a:rPr lang="en-US" dirty="0" smtClean="0"/>
              <a:t>Can you subtract the next one, 8?</a:t>
            </a:r>
          </a:p>
          <a:p>
            <a:r>
              <a:rPr lang="en-US" dirty="0" smtClean="0"/>
              <a:t>1 means yes, 0 means no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7" y="1524000"/>
            <a:ext cx="8482961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8200" y="26670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1       1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0521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52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to ?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We have 4</a:t>
            </a:r>
          </a:p>
          <a:p>
            <a:r>
              <a:rPr lang="en-US" dirty="0" smtClean="0"/>
              <a:t>Can you subtract the next one, 4?</a:t>
            </a:r>
          </a:p>
          <a:p>
            <a:r>
              <a:rPr lang="en-US" dirty="0" smtClean="0"/>
              <a:t>1 means yes, 0 means no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7" y="1524000"/>
            <a:ext cx="8482961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8200" y="26670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1       1      0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8006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52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to ?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We have 4</a:t>
            </a:r>
          </a:p>
          <a:p>
            <a:r>
              <a:rPr lang="en-US" dirty="0" smtClean="0"/>
              <a:t>Can you subtract the next one, 4?</a:t>
            </a:r>
          </a:p>
          <a:p>
            <a:r>
              <a:rPr lang="en-US" dirty="0" smtClean="0"/>
              <a:t>1 means yes, 0 means no</a:t>
            </a:r>
          </a:p>
          <a:p>
            <a:r>
              <a:rPr lang="en-US" dirty="0" smtClean="0"/>
              <a:t>Do the math, 4-4=0</a:t>
            </a:r>
          </a:p>
          <a:p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7" y="1524000"/>
            <a:ext cx="8482961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8200" y="26670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1       1      0      1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7602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52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to ?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We have 0</a:t>
            </a:r>
          </a:p>
          <a:p>
            <a:r>
              <a:rPr lang="en-US" dirty="0" smtClean="0"/>
              <a:t>Can you subtract the next one, 2?</a:t>
            </a:r>
          </a:p>
          <a:p>
            <a:r>
              <a:rPr lang="en-US" dirty="0" smtClean="0"/>
              <a:t>1 means yes, 0 means no</a:t>
            </a:r>
          </a:p>
          <a:p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7" y="1524000"/>
            <a:ext cx="8482961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8200" y="26670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1       1      0      1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4788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52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to ?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We have 0</a:t>
            </a:r>
          </a:p>
          <a:p>
            <a:r>
              <a:rPr lang="en-US" dirty="0" smtClean="0"/>
              <a:t>Can you subtract the next one, 1?</a:t>
            </a:r>
          </a:p>
          <a:p>
            <a:r>
              <a:rPr lang="en-US" dirty="0" smtClean="0"/>
              <a:t>1 means yes, 0 means no</a:t>
            </a:r>
          </a:p>
          <a:p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7" y="1524000"/>
            <a:ext cx="8482961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8200" y="26670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1       1      0      1      0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8014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52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to ?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So </a:t>
            </a:r>
            <a:r>
              <a:rPr lang="en-US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52</a:t>
            </a:r>
            <a:r>
              <a:rPr lang="en-US" baseline="-25000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10</a:t>
            </a:r>
            <a:r>
              <a:rPr lang="en-US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to ?</a:t>
            </a:r>
            <a:r>
              <a:rPr lang="en-US" baseline="-25000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2</a:t>
            </a:r>
            <a:r>
              <a:rPr lang="en-US" dirty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en-US" dirty="0" smtClean="0"/>
          </a:p>
          <a:p>
            <a:r>
              <a:rPr lang="en-US" dirty="0" smtClean="0"/>
              <a:t>110100</a:t>
            </a:r>
          </a:p>
          <a:p>
            <a:r>
              <a:rPr lang="en-US" dirty="0" smtClean="0"/>
              <a:t>Let’s check with a calculator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7" y="1524000"/>
            <a:ext cx="8482961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8200" y="26670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1       1      0      1      0     0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761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-1"/>
            <a:ext cx="7467600" cy="683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86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0"/>
            <a:ext cx="7531768" cy="6890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2667000" y="4495800"/>
            <a:ext cx="2057400" cy="0"/>
          </a:xfrm>
          <a:prstGeom prst="straightConnector1">
            <a:avLst/>
          </a:prstGeom>
          <a:ln w="1270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71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-1"/>
            <a:ext cx="7543800" cy="6891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51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start to convert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txBody>
          <a:bodyPr/>
          <a:lstStyle/>
          <a:p>
            <a:r>
              <a:rPr lang="en-US" dirty="0" smtClean="0"/>
              <a:t>3 rules for decimal-binary</a:t>
            </a:r>
          </a:p>
          <a:p>
            <a:r>
              <a:rPr lang="en-US" dirty="0" smtClean="0"/>
              <a:t>Always write out the powers of 2 number line</a:t>
            </a:r>
          </a:p>
          <a:p>
            <a:r>
              <a:rPr lang="en-US" dirty="0"/>
              <a:t>x</a:t>
            </a:r>
            <a:r>
              <a:rPr lang="en-US" baseline="-25000" dirty="0" smtClean="0"/>
              <a:t>10</a:t>
            </a:r>
            <a:r>
              <a:rPr lang="en-US" dirty="0" smtClean="0"/>
              <a:t> to x</a:t>
            </a:r>
            <a:r>
              <a:rPr lang="en-US" baseline="-25000" dirty="0"/>
              <a:t>2</a:t>
            </a:r>
            <a:r>
              <a:rPr lang="en-US" dirty="0" smtClean="0"/>
              <a:t> is subtracting</a:t>
            </a:r>
            <a:br>
              <a:rPr lang="en-US" dirty="0" smtClean="0"/>
            </a:br>
            <a:r>
              <a:rPr lang="en-US" dirty="0" smtClean="0"/>
              <a:t>x</a:t>
            </a:r>
            <a:r>
              <a:rPr lang="en-US" baseline="-25000" dirty="0"/>
              <a:t>2</a:t>
            </a:r>
            <a:r>
              <a:rPr lang="en-US" dirty="0" smtClean="0"/>
              <a:t> to x</a:t>
            </a:r>
            <a:r>
              <a:rPr lang="en-US" baseline="-25000" dirty="0"/>
              <a:t>10</a:t>
            </a:r>
            <a:r>
              <a:rPr lang="en-US" dirty="0" smtClean="0"/>
              <a:t> is adding</a:t>
            </a:r>
          </a:p>
          <a:p>
            <a:r>
              <a:rPr lang="en-US" dirty="0" smtClean="0"/>
              <a:t>We’ll use only 1s and 0s, they go</a:t>
            </a:r>
            <a:br>
              <a:rPr lang="en-US" dirty="0" smtClean="0"/>
            </a:br>
            <a:r>
              <a:rPr lang="en-US" dirty="0" smtClean="0"/>
              <a:t>under the number line</a:t>
            </a:r>
          </a:p>
        </p:txBody>
      </p:sp>
    </p:spTree>
    <p:extLst>
      <p:ext uri="{BB962C8B-B14F-4D97-AF65-F5344CB8AC3E}">
        <p14:creationId xmlns:p14="http://schemas.microsoft.com/office/powerpoint/2010/main" val="45683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10111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to ?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3124200"/>
          </a:xfrm>
        </p:spPr>
        <p:txBody>
          <a:bodyPr/>
          <a:lstStyle/>
          <a:p>
            <a:r>
              <a:rPr lang="en-US" dirty="0" smtClean="0"/>
              <a:t>The 1s and zeros go below </a:t>
            </a:r>
          </a:p>
          <a:p>
            <a:r>
              <a:rPr lang="en-US" dirty="0" smtClean="0"/>
              <a:t>We are adding</a:t>
            </a:r>
          </a:p>
          <a:p>
            <a:r>
              <a:rPr lang="en-US" dirty="0" smtClean="0"/>
              <a:t>Add all the 1s (yes, I cans)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7" y="1524000"/>
            <a:ext cx="8482961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86200" y="2743200"/>
            <a:ext cx="51101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/>
              <a:t>1   0   1    1    1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3741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10111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to ?</a:t>
            </a:r>
            <a:r>
              <a:rPr lang="en-US" sz="4400" b="1" kern="1200" baseline="-250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</a:t>
            </a:r>
            <a:r>
              <a:rPr lang="en-US" sz="4400" b="1" kern="120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3124200"/>
          </a:xfrm>
        </p:spPr>
        <p:txBody>
          <a:bodyPr/>
          <a:lstStyle/>
          <a:p>
            <a:r>
              <a:rPr lang="en-US" dirty="0" smtClean="0"/>
              <a:t>The 1s and zeros go below </a:t>
            </a:r>
          </a:p>
          <a:p>
            <a:r>
              <a:rPr lang="en-US" dirty="0" smtClean="0"/>
              <a:t>We are adding</a:t>
            </a:r>
          </a:p>
          <a:p>
            <a:r>
              <a:rPr lang="en-US" dirty="0" smtClean="0"/>
              <a:t>Add all the 1s (yes, I cans)</a:t>
            </a:r>
          </a:p>
          <a:p>
            <a:r>
              <a:rPr lang="en-US" dirty="0" smtClean="0"/>
              <a:t>16+4+2+1=23… back to </a:t>
            </a:r>
            <a:r>
              <a:rPr lang="en-US" dirty="0" err="1" smtClean="0"/>
              <a:t>calc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7" y="1524000"/>
            <a:ext cx="8482961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86200" y="2743200"/>
            <a:ext cx="51101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/>
              <a:t>1   0   1    1    1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8885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767" y="0"/>
            <a:ext cx="74782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2819400" y="3810000"/>
            <a:ext cx="2057400" cy="0"/>
          </a:xfrm>
          <a:prstGeom prst="straightConnector1">
            <a:avLst/>
          </a:prstGeom>
          <a:ln w="1270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61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956" y="0"/>
            <a:ext cx="74750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65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what about Hex?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br>
              <a:rPr lang="en-US" dirty="0" smtClean="0"/>
            </a:br>
            <a:r>
              <a:rPr lang="en-US" dirty="0" smtClean="0"/>
              <a:t>about</a:t>
            </a:r>
            <a:br>
              <a:rPr lang="en-US" dirty="0" smtClean="0"/>
            </a:br>
            <a:r>
              <a:rPr lang="en-US" dirty="0" smtClean="0"/>
              <a:t>hex?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Instant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-1"/>
            <a:ext cx="6096000" cy="6789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65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 seems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Hey, BAD is a hex number!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Just look up B, and A, and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65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-1"/>
            <a:ext cx="6096000" cy="6789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        So  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 is 1011</a:t>
            </a:r>
            <a:br>
              <a:rPr lang="en-US" dirty="0" smtClean="0"/>
            </a:br>
            <a:r>
              <a:rPr lang="en-US" dirty="0" smtClean="0"/>
              <a:t>A is 1010</a:t>
            </a:r>
            <a:br>
              <a:rPr lang="en-US" dirty="0" smtClean="0"/>
            </a:br>
            <a:r>
              <a:rPr lang="en-US" dirty="0" smtClean="0"/>
              <a:t>D is 1011</a:t>
            </a:r>
            <a:br>
              <a:rPr lang="en-US" dirty="0" smtClean="0"/>
            </a:br>
            <a:r>
              <a:rPr lang="en-US" dirty="0" smtClean="0"/>
              <a:t>BAD</a:t>
            </a:r>
            <a:r>
              <a:rPr lang="en-US" baseline="-25000" dirty="0" smtClean="0"/>
              <a:t>16</a:t>
            </a:r>
            <a:r>
              <a:rPr lang="en-US" dirty="0" smtClean="0"/>
              <a:t>=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101110101011</a:t>
            </a:r>
            <a:r>
              <a:rPr lang="en-US" baseline="-25000" dirty="0" smtClean="0">
                <a:solidFill>
                  <a:srgbClr val="FFFF00"/>
                </a:solidFill>
              </a:rPr>
              <a:t>2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19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in the </a:t>
            </a:r>
            <a:r>
              <a:rPr lang="en-US" dirty="0" err="1" smtClean="0"/>
              <a:t>Calc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You can go from binary to decimal </a:t>
            </a:r>
            <a:br>
              <a:rPr lang="en-US" dirty="0" smtClean="0"/>
            </a:br>
            <a:r>
              <a:rPr lang="en-US" dirty="0" smtClean="0"/>
              <a:t>or decimal to binary now, </a:t>
            </a:r>
            <a:r>
              <a:rPr lang="en-US" i="1" dirty="0" smtClean="0"/>
              <a:t>right?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81150"/>
            <a:ext cx="8027987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65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with colors 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1752600"/>
            <a:ext cx="82296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&lt;html&gt;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&lt;head&gt;&lt;title&gt;My First Web Page&lt;/title&gt;&lt;/head&gt;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&lt;body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 smtClean="0"/>
              <a:t>bgcolor</a:t>
            </a:r>
            <a:r>
              <a:rPr lang="en-US" dirty="0" smtClean="0"/>
              <a:t>="white"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text="black"&gt;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&lt;h2&gt;Hi&lt;/h2&gt;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&lt;/body&gt;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&lt;/html&gt;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now, 00 means none, FF means full, a lot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39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56" y="914400"/>
            <a:ext cx="8247289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039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8763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7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You Tube on web pages</a:t>
            </a:r>
          </a:p>
          <a:p>
            <a:pPr lvl="1"/>
            <a:r>
              <a:rPr lang="en-US" sz="2400" dirty="0"/>
              <a:t>http://www.youtube.com/watch?v=Dx__92GizG4</a:t>
            </a:r>
            <a:endParaRPr lang="en-US" sz="2400" dirty="0" smtClean="0"/>
          </a:p>
          <a:p>
            <a:r>
              <a:rPr lang="en-US" dirty="0" smtClean="0"/>
              <a:t>YouTube on Paint</a:t>
            </a:r>
          </a:p>
          <a:p>
            <a:pPr lvl="1"/>
            <a:r>
              <a:rPr lang="en-US" sz="2400" dirty="0"/>
              <a:t>http://www.youtube.com/watch?v=Ds1Qtfggt2w</a:t>
            </a:r>
            <a:endParaRPr lang="en-US" sz="2400" dirty="0" smtClean="0"/>
          </a:p>
          <a:p>
            <a:r>
              <a:rPr lang="en-US" dirty="0" smtClean="0"/>
              <a:t>YouTube</a:t>
            </a:r>
            <a:r>
              <a:rPr lang="en-US" baseline="0" dirty="0" smtClean="0"/>
              <a:t> on Numbers</a:t>
            </a:r>
          </a:p>
          <a:p>
            <a:pPr lvl="1"/>
            <a:r>
              <a:rPr lang="en-US" sz="2600" dirty="0"/>
              <a:t>http://www.youtube.com/watch?v=HJbOG39lxuU</a:t>
            </a:r>
            <a:endParaRPr lang="en-US" sz="2600" baseline="0" dirty="0" smtClean="0"/>
          </a:p>
          <a:p>
            <a:r>
              <a:rPr lang="en-US" baseline="0" dirty="0" smtClean="0"/>
              <a:t>YouTube on </a:t>
            </a:r>
            <a:r>
              <a:rPr lang="en-US" baseline="0" dirty="0" err="1" smtClean="0"/>
              <a:t>Calc</a:t>
            </a:r>
            <a:endParaRPr lang="en-US" baseline="0" dirty="0" smtClean="0"/>
          </a:p>
          <a:p>
            <a:pPr lvl="1"/>
            <a:r>
              <a:rPr lang="en-US" sz="2600" dirty="0"/>
              <a:t>http://www.youtube.com/watch?v=UzYESAsNYY0</a:t>
            </a:r>
            <a:endParaRPr lang="en-US" sz="2600" baseline="0" dirty="0" smtClean="0"/>
          </a:p>
          <a:p>
            <a:r>
              <a:rPr lang="en-US" dirty="0" smtClean="0"/>
              <a:t>YouTube on Photoshop</a:t>
            </a:r>
          </a:p>
          <a:p>
            <a:pPr lvl="1"/>
            <a:r>
              <a:rPr lang="en-US" sz="2600" dirty="0"/>
              <a:t>http://www.youtube.com/watch?v=rWO_DEH4KKI</a:t>
            </a:r>
          </a:p>
        </p:txBody>
      </p:sp>
    </p:spTree>
    <p:extLst>
      <p:ext uri="{BB962C8B-B14F-4D97-AF65-F5344CB8AC3E}">
        <p14:creationId xmlns:p14="http://schemas.microsoft.com/office/powerpoint/2010/main" val="133240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838</Words>
  <Application>Microsoft Office PowerPoint</Application>
  <PresentationFormat>On-screen Show (4:3)</PresentationFormat>
  <Paragraphs>242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Texas Bio-Science Institute  I love computers… in a computer, numbers make colors; therefore, I love math</vt:lpstr>
      <vt:lpstr>Making a web page</vt:lpstr>
      <vt:lpstr>Word colors</vt:lpstr>
      <vt:lpstr>Remember when…</vt:lpstr>
      <vt:lpstr>EIGHT?</vt:lpstr>
      <vt:lpstr>I want </vt:lpstr>
      <vt:lpstr>Some background</vt:lpstr>
      <vt:lpstr>Look closer</vt:lpstr>
      <vt:lpstr>Really look at the pixels</vt:lpstr>
      <vt:lpstr>It turns out</vt:lpstr>
      <vt:lpstr>Why 28? Why 224?</vt:lpstr>
      <vt:lpstr>Take a look at colors in Paint</vt:lpstr>
      <vt:lpstr>Again, up to 256 each</vt:lpstr>
      <vt:lpstr>But computers…</vt:lpstr>
      <vt:lpstr>Counting: you can count, right?</vt:lpstr>
      <vt:lpstr>Three rules of counting</vt:lpstr>
      <vt:lpstr>Count like a computer</vt:lpstr>
      <vt:lpstr>Can you guess</vt:lpstr>
      <vt:lpstr>Can you guess</vt:lpstr>
      <vt:lpstr>Stuff</vt:lpstr>
      <vt:lpstr>Problem</vt:lpstr>
      <vt:lpstr>PowerPoint Presentation</vt:lpstr>
      <vt:lpstr>Stuff</vt:lpstr>
      <vt:lpstr>Stuff</vt:lpstr>
      <vt:lpstr>PowerPoint Presentation</vt:lpstr>
      <vt:lpstr>PowerPoint Presentation</vt:lpstr>
      <vt:lpstr>Remember the doubling?</vt:lpstr>
      <vt:lpstr>Let’s start to convert </vt:lpstr>
      <vt:lpstr>Example 5210 to ?2 </vt:lpstr>
      <vt:lpstr>Example 5210 to ?2 </vt:lpstr>
      <vt:lpstr>Example 5210 to ?2 </vt:lpstr>
      <vt:lpstr>Example 5210 to ?2 </vt:lpstr>
      <vt:lpstr>Example 5210 to ?2 </vt:lpstr>
      <vt:lpstr>Example 5210 to ?2 </vt:lpstr>
      <vt:lpstr>Example 5210 to ?2 </vt:lpstr>
      <vt:lpstr>Example 5210 to ?2 </vt:lpstr>
      <vt:lpstr>Example 5210 to ?2 </vt:lpstr>
      <vt:lpstr>Example 5210 to ?2 </vt:lpstr>
      <vt:lpstr>Stuff</vt:lpstr>
      <vt:lpstr>Stuff</vt:lpstr>
      <vt:lpstr>PowerPoint Presentation</vt:lpstr>
      <vt:lpstr>Let’s start to convert </vt:lpstr>
      <vt:lpstr>Example 101112 to ?10 </vt:lpstr>
      <vt:lpstr>Example 101112 to ?10 </vt:lpstr>
      <vt:lpstr>Stuff</vt:lpstr>
      <vt:lpstr>Stuff</vt:lpstr>
      <vt:lpstr>But what about Hex?</vt:lpstr>
      <vt:lpstr>Hex seems BAD</vt:lpstr>
      <vt:lpstr>         So             </vt:lpstr>
      <vt:lpstr>Check in the Calc</vt:lpstr>
      <vt:lpstr>Experiment with colors </vt:lpstr>
      <vt:lpstr>PowerPoint Presentation</vt:lpstr>
      <vt:lpstr>PowerPoint Presentation</vt:lpstr>
      <vt:lpstr>Related material</vt:lpstr>
    </vt:vector>
  </TitlesOfParts>
  <Company>Temple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Texas Bio-Science Institute  I love colors… in a computer, numbers make colors; therefore, I love numbers</dc:title>
  <dc:creator>R. Craig Collins</dc:creator>
  <cp:lastModifiedBy>R. Craig Collins</cp:lastModifiedBy>
  <cp:revision>49</cp:revision>
  <dcterms:created xsi:type="dcterms:W3CDTF">2014-10-15T16:42:05Z</dcterms:created>
  <dcterms:modified xsi:type="dcterms:W3CDTF">2014-10-15T21:28:37Z</dcterms:modified>
</cp:coreProperties>
</file>