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handoutMasterIdLst>
    <p:handoutMasterId r:id="rId20"/>
  </p:handoutMasterIdLst>
  <p:sldIdLst>
    <p:sldId id="256" r:id="rId2"/>
    <p:sldId id="257" r:id="rId3"/>
    <p:sldId id="258" r:id="rId4"/>
    <p:sldId id="259" r:id="rId5"/>
    <p:sldId id="266" r:id="rId6"/>
    <p:sldId id="271" r:id="rId7"/>
    <p:sldId id="269" r:id="rId8"/>
    <p:sldId id="267" r:id="rId9"/>
    <p:sldId id="273" r:id="rId10"/>
    <p:sldId id="277" r:id="rId11"/>
    <p:sldId id="260" r:id="rId12"/>
    <p:sldId id="263" r:id="rId13"/>
    <p:sldId id="272" r:id="rId14"/>
    <p:sldId id="261" r:id="rId15"/>
    <p:sldId id="262" r:id="rId16"/>
    <p:sldId id="264" r:id="rId17"/>
    <p:sldId id="265" r:id="rId18"/>
    <p:sldId id="278" r:id="rId19"/>
  </p:sldIdLst>
  <p:sldSz cx="9144000" cy="6858000" type="screen4x3"/>
  <p:notesSz cx="7315200" cy="96012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SorterView">
  <p:normalViewPr showOutlineIcons="0">
    <p:restoredLeft sz="34567" autoAdjust="0"/>
    <p:restoredTop sz="86475" autoAdjust="0"/>
  </p:normalViewPr>
  <p:slideViewPr>
    <p:cSldViewPr>
      <p:cViewPr varScale="1">
        <p:scale>
          <a:sx n="79" d="100"/>
          <a:sy n="79" d="100"/>
        </p:scale>
        <p:origin x="-798" y="-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>
      <p:cViewPr varScale="1">
        <p:scale>
          <a:sx n="66" d="100"/>
          <a:sy n="66" d="100"/>
        </p:scale>
        <p:origin x="-3228" y="-114"/>
      </p:cViewPr>
      <p:guideLst>
        <p:guide orient="horz" pos="3024"/>
        <p:guide pos="2304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handoutMaster" Target="handoutMasters/handout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169920" cy="480060"/>
          </a:xfrm>
          <a:prstGeom prst="rect">
            <a:avLst/>
          </a:prstGeom>
        </p:spPr>
        <p:txBody>
          <a:bodyPr vert="horz" lIns="96661" tIns="48331" rIns="96661" bIns="48331" rtlCol="0"/>
          <a:lstStyle>
            <a:lvl1pPr algn="l">
              <a:defRPr sz="1300"/>
            </a:lvl1pPr>
          </a:lstStyle>
          <a:p>
            <a:r>
              <a:rPr lang="en-US" dirty="0" smtClean="0"/>
              <a:t>Windows 10 Crash Course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4143587" y="0"/>
            <a:ext cx="3169920" cy="480060"/>
          </a:xfrm>
          <a:prstGeom prst="rect">
            <a:avLst/>
          </a:prstGeom>
        </p:spPr>
        <p:txBody>
          <a:bodyPr vert="horz" lIns="96661" tIns="48331" rIns="96661" bIns="48331" rtlCol="0"/>
          <a:lstStyle>
            <a:lvl1pPr algn="r">
              <a:defRPr sz="1300"/>
            </a:lvl1pPr>
          </a:lstStyle>
          <a:p>
            <a:r>
              <a:rPr lang="en-US" dirty="0" smtClean="0"/>
              <a:t>R. Craig Collins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9119474"/>
            <a:ext cx="3169920" cy="480060"/>
          </a:xfrm>
          <a:prstGeom prst="rect">
            <a:avLst/>
          </a:prstGeom>
        </p:spPr>
        <p:txBody>
          <a:bodyPr vert="horz" lIns="96661" tIns="48331" rIns="96661" bIns="48331" rtlCol="0" anchor="b"/>
          <a:lstStyle>
            <a:lvl1pPr algn="l">
              <a:defRPr sz="13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4143587" y="9119474"/>
            <a:ext cx="3169920" cy="480060"/>
          </a:xfrm>
          <a:prstGeom prst="rect">
            <a:avLst/>
          </a:prstGeom>
        </p:spPr>
        <p:txBody>
          <a:bodyPr vert="horz" lIns="96661" tIns="48331" rIns="96661" bIns="48331" rtlCol="0" anchor="b"/>
          <a:lstStyle>
            <a:lvl1pPr algn="r">
              <a:defRPr sz="1300"/>
            </a:lvl1pPr>
          </a:lstStyle>
          <a:p>
            <a:fld id="{B83BFA60-3A5B-4B31-BBB4-025C1C9A958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6860054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horizon.png"/>
          <p:cNvPicPr>
            <a:picLocks noChangeAspect="1"/>
          </p:cNvPicPr>
          <p:nvPr/>
        </p:nvPicPr>
        <p:blipFill>
          <a:blip r:embed="rId2" cstate="print"/>
          <a:srcRect t="33333"/>
          <a:stretch>
            <a:fillRect/>
          </a:stretch>
        </p:blipFill>
        <p:spPr>
          <a:xfrm>
            <a:off x="0" y="0"/>
            <a:ext cx="9144000" cy="4572000"/>
          </a:xfrm>
          <a:prstGeom prst="rect">
            <a:avLst/>
          </a:prstGeom>
        </p:spPr>
      </p:pic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1D120C-FD1A-4F4B-8961-3E536375D775}" type="datetimeFigureOut">
              <a:rPr lang="en-US" smtClean="0"/>
              <a:t>9/15/2015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3B735F-9035-469D-B70F-256DC88ED942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2192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700" baseline="0">
                <a:solidFill>
                  <a:schemeClr val="tx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007888"/>
            <a:ext cx="7772400" cy="1470025"/>
          </a:xfrm>
        </p:spPr>
        <p:txBody>
          <a:bodyPr/>
          <a:lstStyle>
            <a:lvl1pPr algn="ctr"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7924800" cy="563562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1D120C-FD1A-4F4B-8961-3E536375D775}" type="datetimeFigureOut">
              <a:rPr lang="en-US" smtClean="0"/>
              <a:t>9/15/2015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3B735F-9035-469D-B70F-256DC88ED942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8" name="Content Placeholder 7"/>
          <p:cNvSpPr>
            <a:spLocks noGrp="1"/>
          </p:cNvSpPr>
          <p:nvPr>
            <p:ph sz="quarter" idx="13"/>
          </p:nvPr>
        </p:nvSpPr>
        <p:spPr>
          <a:xfrm>
            <a:off x="609600" y="1143000"/>
            <a:ext cx="7924800" cy="4572000"/>
          </a:xfrm>
        </p:spPr>
        <p:txBody>
          <a:bodyPr>
            <a:normAutofit/>
          </a:bodyPr>
          <a:lstStyle>
            <a:lvl1pPr>
              <a:defRPr sz="2800"/>
            </a:lvl1pPr>
            <a:lvl2pPr>
              <a:defRPr sz="2800"/>
            </a:lvl2pPr>
            <a:lvl3pPr>
              <a:defRPr sz="2800"/>
            </a:lvl3pPr>
            <a:lvl4pPr>
              <a:defRPr sz="2800"/>
            </a:lvl4pPr>
            <a:lvl5pPr>
              <a:defRPr sz="2800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4962525"/>
            <a:ext cx="7885113" cy="1362075"/>
          </a:xfrm>
        </p:spPr>
        <p:txBody>
          <a:bodyPr anchor="t"/>
          <a:lstStyle>
            <a:lvl1pPr algn="l">
              <a:defRPr sz="3200" b="0" i="0" cap="all" baseline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3462338"/>
            <a:ext cx="7885113" cy="1500187"/>
          </a:xfrm>
        </p:spPr>
        <p:txBody>
          <a:bodyPr anchor="b">
            <a:normAutofit/>
          </a:bodyPr>
          <a:lstStyle>
            <a:lvl1pPr marL="0" indent="0">
              <a:buNone/>
              <a:defRPr sz="1700" baseline="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1D120C-FD1A-4F4B-8961-3E536375D775}" type="datetimeFigureOut">
              <a:rPr lang="en-US" smtClean="0"/>
              <a:t>9/15/2015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3B735F-9035-469D-B70F-256DC88ED942}" type="slidenum">
              <a:rPr lang="en-US" smtClean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Content Placeholder 10"/>
          <p:cNvSpPr>
            <a:spLocks noGrp="1"/>
          </p:cNvSpPr>
          <p:nvPr>
            <p:ph sz="quarter" idx="13"/>
          </p:nvPr>
        </p:nvSpPr>
        <p:spPr>
          <a:xfrm>
            <a:off x="609600" y="1600200"/>
            <a:ext cx="3733800" cy="4114800"/>
          </a:xfrm>
        </p:spPr>
        <p:txBody>
          <a:bodyPr/>
          <a:lstStyle>
            <a:lvl5pPr>
              <a:defRPr/>
            </a:lvl5pPr>
            <a:lvl6pPr>
              <a:buClr>
                <a:schemeClr val="tx2"/>
              </a:buClr>
              <a:buFont typeface="Arial" pitchFamily="34" charset="0"/>
              <a:buChar char="•"/>
              <a:defRPr/>
            </a:lvl6pPr>
            <a:lvl7pPr>
              <a:buClr>
                <a:schemeClr val="tx2"/>
              </a:buClr>
              <a:buFont typeface="Arial" pitchFamily="34" charset="0"/>
              <a:buChar char="•"/>
              <a:defRPr/>
            </a:lvl7pPr>
            <a:lvl8pPr>
              <a:buClr>
                <a:schemeClr val="tx2"/>
              </a:buClr>
              <a:buFont typeface="Arial" pitchFamily="34" charset="0"/>
              <a:buChar char="•"/>
              <a:defRPr/>
            </a:lvl8pPr>
            <a:lvl9pPr>
              <a:buClr>
                <a:schemeClr val="tx2"/>
              </a:buClr>
              <a:buFont typeface="Arial" pitchFamily="34" charset="0"/>
              <a:buChar char="•"/>
              <a:defRPr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 smtClean="0"/>
          </a:p>
        </p:txBody>
      </p:sp>
      <p:sp>
        <p:nvSpPr>
          <p:cNvPr id="13" name="Content Placeholder 12"/>
          <p:cNvSpPr>
            <a:spLocks noGrp="1"/>
          </p:cNvSpPr>
          <p:nvPr>
            <p:ph sz="quarter" idx="14"/>
          </p:nvPr>
        </p:nvSpPr>
        <p:spPr>
          <a:xfrm>
            <a:off x="4800600" y="1600200"/>
            <a:ext cx="3733800" cy="4114800"/>
          </a:xfrm>
        </p:spPr>
        <p:txBody>
          <a:bodyPr/>
          <a:lstStyle>
            <a:lvl6pPr>
              <a:buClr>
                <a:schemeClr val="tx2"/>
              </a:buClr>
              <a:defRPr/>
            </a:lvl6pPr>
            <a:lvl7pPr>
              <a:buClr>
                <a:schemeClr val="tx2"/>
              </a:buClr>
              <a:defRPr/>
            </a:lvl7pPr>
            <a:lvl8pPr>
              <a:buClr>
                <a:schemeClr val="tx2"/>
              </a:buClr>
              <a:defRPr/>
            </a:lvl8pPr>
            <a:lvl9pPr>
              <a:buClr>
                <a:schemeClr val="tx2"/>
              </a:buClr>
              <a:defRPr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 smtClean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79248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1D120C-FD1A-4F4B-8961-3E536375D775}" type="datetimeFigureOut">
              <a:rPr lang="en-US" smtClean="0"/>
              <a:t>9/15/2015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3B735F-9035-469D-B70F-256DC88ED942}" type="slidenum">
              <a:rPr lang="en-US" smtClean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Content Placeholder 12"/>
          <p:cNvSpPr>
            <a:spLocks noGrp="1"/>
          </p:cNvSpPr>
          <p:nvPr>
            <p:ph sz="quarter" idx="14"/>
          </p:nvPr>
        </p:nvSpPr>
        <p:spPr>
          <a:xfrm>
            <a:off x="4800600" y="2209800"/>
            <a:ext cx="3733800" cy="3505200"/>
          </a:xfrm>
        </p:spPr>
        <p:txBody>
          <a:bodyPr/>
          <a:lstStyle>
            <a:lvl6pPr>
              <a:buClr>
                <a:schemeClr val="tx2"/>
              </a:buClr>
              <a:defRPr/>
            </a:lvl6pPr>
            <a:lvl7pPr>
              <a:buClr>
                <a:schemeClr val="tx2"/>
              </a:buClr>
              <a:defRPr/>
            </a:lvl7pPr>
            <a:lvl8pPr>
              <a:buClr>
                <a:schemeClr val="tx2"/>
              </a:buClr>
              <a:defRPr/>
            </a:lvl8pPr>
            <a:lvl9pPr>
              <a:buClr>
                <a:schemeClr val="tx2"/>
              </a:buClr>
              <a:defRPr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 smtClean="0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3"/>
          </p:nvPr>
        </p:nvSpPr>
        <p:spPr>
          <a:xfrm>
            <a:off x="609600" y="2209800"/>
            <a:ext cx="3733800" cy="3505200"/>
          </a:xfrm>
        </p:spPr>
        <p:txBody>
          <a:bodyPr/>
          <a:lstStyle>
            <a:lvl6pPr>
              <a:buClr>
                <a:schemeClr val="tx2"/>
              </a:buClr>
              <a:defRPr/>
            </a:lvl6pPr>
            <a:lvl7pPr>
              <a:buClr>
                <a:schemeClr val="tx2"/>
              </a:buClr>
              <a:defRPr/>
            </a:lvl7pPr>
            <a:lvl8pPr>
              <a:buClr>
                <a:schemeClr val="tx2"/>
              </a:buClr>
              <a:defRPr/>
            </a:lvl8pPr>
            <a:lvl9pPr>
              <a:buClr>
                <a:schemeClr val="tx2"/>
              </a:buClr>
              <a:defRPr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 smtClean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79248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600199"/>
            <a:ext cx="3733800" cy="574675"/>
          </a:xfrm>
        </p:spPr>
        <p:txBody>
          <a:bodyPr anchor="b">
            <a:normAutofit/>
          </a:bodyPr>
          <a:lstStyle>
            <a:lvl1pPr marL="0" indent="0">
              <a:buNone/>
              <a:defRPr sz="1700" b="0" i="0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800600" y="1600199"/>
            <a:ext cx="3733800" cy="574675"/>
          </a:xfrm>
        </p:spPr>
        <p:txBody>
          <a:bodyPr anchor="b">
            <a:normAutofit/>
          </a:bodyPr>
          <a:lstStyle>
            <a:lvl1pPr marL="0" indent="0">
              <a:buNone/>
              <a:defRPr sz="1700" b="0" i="0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1D120C-FD1A-4F4B-8961-3E536375D775}" type="datetimeFigureOut">
              <a:rPr lang="en-US" smtClean="0"/>
              <a:t>9/15/2015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3B735F-9035-469D-B70F-256DC88ED942}" type="slidenum">
              <a:rPr lang="en-US" smtClean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79248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1D120C-FD1A-4F4B-8961-3E536375D775}" type="datetimeFigureOut">
              <a:rPr lang="en-US" smtClean="0"/>
              <a:t>9/15/2015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3B735F-9035-469D-B70F-256DC88ED942}" type="slidenum">
              <a:rPr lang="en-US" smtClean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1D120C-FD1A-4F4B-8961-3E536375D775}" type="datetimeFigureOut">
              <a:rPr lang="en-US" smtClean="0"/>
              <a:t>9/15/2015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3B735F-9035-469D-B70F-256DC88ED942}" type="slidenum">
              <a:rPr lang="en-US" smtClean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3962400" y="1447800"/>
            <a:ext cx="4648200" cy="42672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12648" y="1447800"/>
            <a:ext cx="2971800" cy="1097280"/>
          </a:xfrm>
        </p:spPr>
        <p:txBody>
          <a:bodyPr anchor="b"/>
          <a:lstStyle>
            <a:lvl1pPr algn="l">
              <a:defRPr sz="1800" b="0" i="0" cap="none" baseline="0">
                <a:solidFill>
                  <a:schemeClr val="tx2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12648" y="2547891"/>
            <a:ext cx="2971800" cy="3167109"/>
          </a:xfrm>
        </p:spPr>
        <p:txBody>
          <a:bodyPr tIns="9144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1D120C-FD1A-4F4B-8961-3E536375D775}" type="datetimeFigureOut">
              <a:rPr lang="en-US" smtClean="0"/>
              <a:t>9/15/2015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3B735F-9035-469D-B70F-256DC88ED942}" type="slidenum">
              <a:rPr lang="en-US" smtClean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horizon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1447800"/>
            <a:ext cx="2971800" cy="1097280"/>
          </a:xfrm>
        </p:spPr>
        <p:txBody>
          <a:bodyPr anchor="b"/>
          <a:lstStyle>
            <a:lvl1pPr algn="l">
              <a:defRPr sz="1800" b="0" i="0" cap="none" baseline="0">
                <a:solidFill>
                  <a:schemeClr val="tx2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4657344" y="1447800"/>
            <a:ext cx="3419856" cy="3474720"/>
          </a:xfrm>
          <a:custGeom>
            <a:avLst/>
            <a:gdLst>
              <a:gd name="connsiteX0" fmla="*/ 0 w 3419856"/>
              <a:gd name="connsiteY0" fmla="*/ 74450 h 3429000"/>
              <a:gd name="connsiteX1" fmla="*/ 21806 w 3419856"/>
              <a:gd name="connsiteY1" fmla="*/ 21806 h 3429000"/>
              <a:gd name="connsiteX2" fmla="*/ 74450 w 3419856"/>
              <a:gd name="connsiteY2" fmla="*/ 0 h 3429000"/>
              <a:gd name="connsiteX3" fmla="*/ 3345406 w 3419856"/>
              <a:gd name="connsiteY3" fmla="*/ 0 h 3429000"/>
              <a:gd name="connsiteX4" fmla="*/ 3398050 w 3419856"/>
              <a:gd name="connsiteY4" fmla="*/ 21806 h 3429000"/>
              <a:gd name="connsiteX5" fmla="*/ 3419856 w 3419856"/>
              <a:gd name="connsiteY5" fmla="*/ 74450 h 3429000"/>
              <a:gd name="connsiteX6" fmla="*/ 3419856 w 3419856"/>
              <a:gd name="connsiteY6" fmla="*/ 3354550 h 3429000"/>
              <a:gd name="connsiteX7" fmla="*/ 3398050 w 3419856"/>
              <a:gd name="connsiteY7" fmla="*/ 3407194 h 3429000"/>
              <a:gd name="connsiteX8" fmla="*/ 3345406 w 3419856"/>
              <a:gd name="connsiteY8" fmla="*/ 3429000 h 3429000"/>
              <a:gd name="connsiteX9" fmla="*/ 74450 w 3419856"/>
              <a:gd name="connsiteY9" fmla="*/ 3429000 h 3429000"/>
              <a:gd name="connsiteX10" fmla="*/ 21806 w 3419856"/>
              <a:gd name="connsiteY10" fmla="*/ 3407194 h 3429000"/>
              <a:gd name="connsiteX11" fmla="*/ 0 w 3419856"/>
              <a:gd name="connsiteY11" fmla="*/ 3354550 h 3429000"/>
              <a:gd name="connsiteX12" fmla="*/ 0 w 3419856"/>
              <a:gd name="connsiteY12" fmla="*/ 74450 h 3429000"/>
              <a:gd name="connsiteX0" fmla="*/ 0 w 3419856"/>
              <a:gd name="connsiteY0" fmla="*/ 74450 h 3429000"/>
              <a:gd name="connsiteX1" fmla="*/ 21806 w 3419856"/>
              <a:gd name="connsiteY1" fmla="*/ 21806 h 3429000"/>
              <a:gd name="connsiteX2" fmla="*/ 74450 w 3419856"/>
              <a:gd name="connsiteY2" fmla="*/ 0 h 3429000"/>
              <a:gd name="connsiteX3" fmla="*/ 3345406 w 3419856"/>
              <a:gd name="connsiteY3" fmla="*/ 0 h 3429000"/>
              <a:gd name="connsiteX4" fmla="*/ 3398050 w 3419856"/>
              <a:gd name="connsiteY4" fmla="*/ 21806 h 3429000"/>
              <a:gd name="connsiteX5" fmla="*/ 3419856 w 3419856"/>
              <a:gd name="connsiteY5" fmla="*/ 74450 h 3429000"/>
              <a:gd name="connsiteX6" fmla="*/ 3419856 w 3419856"/>
              <a:gd name="connsiteY6" fmla="*/ 3354550 h 3429000"/>
              <a:gd name="connsiteX7" fmla="*/ 3398050 w 3419856"/>
              <a:gd name="connsiteY7" fmla="*/ 3407194 h 3429000"/>
              <a:gd name="connsiteX8" fmla="*/ 3345406 w 3419856"/>
              <a:gd name="connsiteY8" fmla="*/ 3429000 h 3429000"/>
              <a:gd name="connsiteX9" fmla="*/ 21806 w 3419856"/>
              <a:gd name="connsiteY9" fmla="*/ 3407194 h 3429000"/>
              <a:gd name="connsiteX10" fmla="*/ 0 w 3419856"/>
              <a:gd name="connsiteY10" fmla="*/ 3354550 h 3429000"/>
              <a:gd name="connsiteX11" fmla="*/ 0 w 3419856"/>
              <a:gd name="connsiteY11" fmla="*/ 74450 h 3429000"/>
              <a:gd name="connsiteX0" fmla="*/ 0 w 3964392"/>
              <a:gd name="connsiteY0" fmla="*/ 74450 h 3415968"/>
              <a:gd name="connsiteX1" fmla="*/ 21806 w 3964392"/>
              <a:gd name="connsiteY1" fmla="*/ 21806 h 3415968"/>
              <a:gd name="connsiteX2" fmla="*/ 74450 w 3964392"/>
              <a:gd name="connsiteY2" fmla="*/ 0 h 3415968"/>
              <a:gd name="connsiteX3" fmla="*/ 3345406 w 3964392"/>
              <a:gd name="connsiteY3" fmla="*/ 0 h 3415968"/>
              <a:gd name="connsiteX4" fmla="*/ 3398050 w 3964392"/>
              <a:gd name="connsiteY4" fmla="*/ 21806 h 3415968"/>
              <a:gd name="connsiteX5" fmla="*/ 3419856 w 3964392"/>
              <a:gd name="connsiteY5" fmla="*/ 74450 h 3415968"/>
              <a:gd name="connsiteX6" fmla="*/ 3419856 w 3964392"/>
              <a:gd name="connsiteY6" fmla="*/ 3354550 h 3415968"/>
              <a:gd name="connsiteX7" fmla="*/ 3398050 w 3964392"/>
              <a:gd name="connsiteY7" fmla="*/ 3407194 h 3415968"/>
              <a:gd name="connsiteX8" fmla="*/ 21806 w 3964392"/>
              <a:gd name="connsiteY8" fmla="*/ 3407194 h 3415968"/>
              <a:gd name="connsiteX9" fmla="*/ 0 w 3964392"/>
              <a:gd name="connsiteY9" fmla="*/ 3354550 h 3415968"/>
              <a:gd name="connsiteX10" fmla="*/ 0 w 3964392"/>
              <a:gd name="connsiteY10" fmla="*/ 74450 h 3415968"/>
              <a:gd name="connsiteX0" fmla="*/ 0 w 3964392"/>
              <a:gd name="connsiteY0" fmla="*/ 74450 h 3415968"/>
              <a:gd name="connsiteX1" fmla="*/ 21806 w 3964392"/>
              <a:gd name="connsiteY1" fmla="*/ 21806 h 3415968"/>
              <a:gd name="connsiteX2" fmla="*/ 74450 w 3964392"/>
              <a:gd name="connsiteY2" fmla="*/ 0 h 3415968"/>
              <a:gd name="connsiteX3" fmla="*/ 3345406 w 3964392"/>
              <a:gd name="connsiteY3" fmla="*/ 0 h 3415968"/>
              <a:gd name="connsiteX4" fmla="*/ 3398050 w 3964392"/>
              <a:gd name="connsiteY4" fmla="*/ 21806 h 3415968"/>
              <a:gd name="connsiteX5" fmla="*/ 3419856 w 3964392"/>
              <a:gd name="connsiteY5" fmla="*/ 74450 h 3415968"/>
              <a:gd name="connsiteX6" fmla="*/ 3419856 w 3964392"/>
              <a:gd name="connsiteY6" fmla="*/ 3354550 h 3415968"/>
              <a:gd name="connsiteX7" fmla="*/ 3398050 w 3964392"/>
              <a:gd name="connsiteY7" fmla="*/ 3407194 h 3415968"/>
              <a:gd name="connsiteX8" fmla="*/ 21806 w 3964392"/>
              <a:gd name="connsiteY8" fmla="*/ 3407194 h 3415968"/>
              <a:gd name="connsiteX9" fmla="*/ 0 w 3964392"/>
              <a:gd name="connsiteY9" fmla="*/ 3354550 h 3415968"/>
              <a:gd name="connsiteX10" fmla="*/ 0 w 3964392"/>
              <a:gd name="connsiteY10" fmla="*/ 74450 h 3415968"/>
              <a:gd name="connsiteX0" fmla="*/ 0 w 3968026"/>
              <a:gd name="connsiteY0" fmla="*/ 74450 h 3910007"/>
              <a:gd name="connsiteX1" fmla="*/ 21806 w 3968026"/>
              <a:gd name="connsiteY1" fmla="*/ 21806 h 3910007"/>
              <a:gd name="connsiteX2" fmla="*/ 74450 w 3968026"/>
              <a:gd name="connsiteY2" fmla="*/ 0 h 3910007"/>
              <a:gd name="connsiteX3" fmla="*/ 3345406 w 3968026"/>
              <a:gd name="connsiteY3" fmla="*/ 0 h 3910007"/>
              <a:gd name="connsiteX4" fmla="*/ 3398050 w 3968026"/>
              <a:gd name="connsiteY4" fmla="*/ 21806 h 3910007"/>
              <a:gd name="connsiteX5" fmla="*/ 3419856 w 3968026"/>
              <a:gd name="connsiteY5" fmla="*/ 74450 h 3910007"/>
              <a:gd name="connsiteX6" fmla="*/ 3419856 w 3968026"/>
              <a:gd name="connsiteY6" fmla="*/ 3354550 h 3910007"/>
              <a:gd name="connsiteX7" fmla="*/ 3398050 w 3968026"/>
              <a:gd name="connsiteY7" fmla="*/ 3407194 h 3910007"/>
              <a:gd name="connsiteX8" fmla="*/ 0 w 3968026"/>
              <a:gd name="connsiteY8" fmla="*/ 3354550 h 3910007"/>
              <a:gd name="connsiteX9" fmla="*/ 0 w 3968026"/>
              <a:gd name="connsiteY9" fmla="*/ 74450 h 3910007"/>
              <a:gd name="connsiteX0" fmla="*/ 0 w 3419856"/>
              <a:gd name="connsiteY0" fmla="*/ 74450 h 3901233"/>
              <a:gd name="connsiteX1" fmla="*/ 21806 w 3419856"/>
              <a:gd name="connsiteY1" fmla="*/ 21806 h 3901233"/>
              <a:gd name="connsiteX2" fmla="*/ 74450 w 3419856"/>
              <a:gd name="connsiteY2" fmla="*/ 0 h 3901233"/>
              <a:gd name="connsiteX3" fmla="*/ 3345406 w 3419856"/>
              <a:gd name="connsiteY3" fmla="*/ 0 h 3901233"/>
              <a:gd name="connsiteX4" fmla="*/ 3398050 w 3419856"/>
              <a:gd name="connsiteY4" fmla="*/ 21806 h 3901233"/>
              <a:gd name="connsiteX5" fmla="*/ 3419856 w 3419856"/>
              <a:gd name="connsiteY5" fmla="*/ 74450 h 3901233"/>
              <a:gd name="connsiteX6" fmla="*/ 3419856 w 3419856"/>
              <a:gd name="connsiteY6" fmla="*/ 3354550 h 3901233"/>
              <a:gd name="connsiteX7" fmla="*/ 0 w 3419856"/>
              <a:gd name="connsiteY7" fmla="*/ 3354550 h 3901233"/>
              <a:gd name="connsiteX8" fmla="*/ 0 w 3419856"/>
              <a:gd name="connsiteY8" fmla="*/ 74450 h 3901233"/>
              <a:gd name="connsiteX0" fmla="*/ 0 w 3419856"/>
              <a:gd name="connsiteY0" fmla="*/ 74450 h 3354550"/>
              <a:gd name="connsiteX1" fmla="*/ 21806 w 3419856"/>
              <a:gd name="connsiteY1" fmla="*/ 21806 h 3354550"/>
              <a:gd name="connsiteX2" fmla="*/ 74450 w 3419856"/>
              <a:gd name="connsiteY2" fmla="*/ 0 h 3354550"/>
              <a:gd name="connsiteX3" fmla="*/ 3345406 w 3419856"/>
              <a:gd name="connsiteY3" fmla="*/ 0 h 3354550"/>
              <a:gd name="connsiteX4" fmla="*/ 3398050 w 3419856"/>
              <a:gd name="connsiteY4" fmla="*/ 21806 h 3354550"/>
              <a:gd name="connsiteX5" fmla="*/ 3419856 w 3419856"/>
              <a:gd name="connsiteY5" fmla="*/ 74450 h 3354550"/>
              <a:gd name="connsiteX6" fmla="*/ 3419856 w 3419856"/>
              <a:gd name="connsiteY6" fmla="*/ 3354550 h 3354550"/>
              <a:gd name="connsiteX7" fmla="*/ 0 w 3419856"/>
              <a:gd name="connsiteY7" fmla="*/ 3354550 h 3354550"/>
              <a:gd name="connsiteX8" fmla="*/ 0 w 3419856"/>
              <a:gd name="connsiteY8" fmla="*/ 74450 h 33545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419856" h="3354550">
                <a:moveTo>
                  <a:pt x="0" y="74450"/>
                </a:moveTo>
                <a:cubicBezTo>
                  <a:pt x="0" y="54705"/>
                  <a:pt x="7844" y="35768"/>
                  <a:pt x="21806" y="21806"/>
                </a:cubicBezTo>
                <a:cubicBezTo>
                  <a:pt x="35768" y="7844"/>
                  <a:pt x="54705" y="0"/>
                  <a:pt x="74450" y="0"/>
                </a:cubicBezTo>
                <a:lnTo>
                  <a:pt x="3345406" y="0"/>
                </a:lnTo>
                <a:cubicBezTo>
                  <a:pt x="3365151" y="0"/>
                  <a:pt x="3384088" y="7844"/>
                  <a:pt x="3398050" y="21806"/>
                </a:cubicBezTo>
                <a:cubicBezTo>
                  <a:pt x="3412012" y="35768"/>
                  <a:pt x="3419856" y="54705"/>
                  <a:pt x="3419856" y="74450"/>
                </a:cubicBezTo>
                <a:lnTo>
                  <a:pt x="3419856" y="3354550"/>
                </a:lnTo>
                <a:lnTo>
                  <a:pt x="0" y="3354550"/>
                </a:lnTo>
                <a:lnTo>
                  <a:pt x="0" y="74450"/>
                </a:lnTo>
                <a:close/>
              </a:path>
            </a:pathLst>
          </a:custGeom>
        </p:spPr>
        <p:txBody>
          <a:bodyPr>
            <a:normAutofit/>
          </a:bodyPr>
          <a:lstStyle>
            <a:lvl1pPr marL="0" indent="0" algn="ctr">
              <a:buNone/>
              <a:defRPr sz="2000" baseline="0">
                <a:solidFill>
                  <a:schemeClr val="tx1">
                    <a:lumMod val="65000"/>
                  </a:schemeClr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dirty="0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0" y="2547890"/>
            <a:ext cx="2971800" cy="2405109"/>
          </a:xfrm>
        </p:spPr>
        <p:txBody>
          <a:bodyPr tIns="9144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1D120C-FD1A-4F4B-8961-3E536375D775}" type="datetimeFigureOut">
              <a:rPr lang="en-US" smtClean="0"/>
              <a:t>9/15/2015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3B735F-9035-469D-B70F-256DC88ED942}" type="slidenum">
              <a:rPr lang="en-US" smtClean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1D120C-FD1A-4F4B-8961-3E536375D775}" type="datetimeFigureOut">
              <a:rPr lang="en-US" smtClean="0"/>
              <a:t>9/15/2015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3B735F-9035-469D-B70F-256DC88ED942}" type="slidenum">
              <a:rPr lang="en-US" smtClean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1D120C-FD1A-4F4B-8961-3E536375D775}" type="datetimeFigureOut">
              <a:rPr lang="en-US" smtClean="0"/>
              <a:t>9/15/2015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3B735F-9035-469D-B70F-256DC88ED942}" type="slidenum">
              <a:rPr lang="en-US" smtClean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horizon.png"/>
          <p:cNvPicPr>
            <a:picLocks noChangeAspect="1"/>
          </p:cNvPicPr>
          <p:nvPr/>
        </p:nvPicPr>
        <p:blipFill>
          <a:blip r:embed="rId13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7924800" cy="1143000"/>
          </a:xfrm>
          <a:prstGeom prst="rect">
            <a:avLst/>
          </a:prstGeom>
        </p:spPr>
        <p:txBody>
          <a:bodyPr vert="horz" lIns="91440" tIns="45720" rIns="91440" bIns="45720" rtlCol="0" anchor="b" anchorCtr="0">
            <a:no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600200"/>
            <a:ext cx="79248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 smtClean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715000" y="6356350"/>
            <a:ext cx="15240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strike="noStrike" spc="60" baseline="0">
                <a:solidFill>
                  <a:schemeClr val="tx1"/>
                </a:solidFill>
              </a:defRPr>
            </a:lvl1pPr>
          </a:lstStyle>
          <a:p>
            <a:fld id="{4D1D120C-FD1A-4F4B-8961-3E536375D775}" type="datetimeFigureOut">
              <a:rPr lang="en-US" smtClean="0"/>
              <a:t>9/15/2015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096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cap="all" spc="60" baseline="0">
                <a:solidFill>
                  <a:schemeClr val="tx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543800" y="6356350"/>
            <a:ext cx="990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 baseline="0">
                <a:solidFill>
                  <a:schemeClr val="tx1"/>
                </a:solidFill>
              </a:defRPr>
            </a:lvl1pPr>
          </a:lstStyle>
          <a:p>
            <a:fld id="{933B735F-9035-469D-B70F-256DC88ED942}" type="slidenum">
              <a:rPr lang="en-US" smtClean="0"/>
              <a:t>‹#›</a:t>
            </a:fld>
            <a:endParaRPr lang="en-US" dirty="0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spcBef>
          <a:spcPct val="0"/>
        </a:spcBef>
        <a:buNone/>
        <a:defRPr sz="3000" kern="1200" cap="all" spc="50" baseline="0">
          <a:solidFill>
            <a:schemeClr val="tx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914400" rtl="0" eaLnBrk="1" latinLnBrk="0" hangingPunct="1">
        <a:lnSpc>
          <a:spcPct val="100000"/>
        </a:lnSpc>
        <a:spcBef>
          <a:spcPct val="20000"/>
        </a:spcBef>
        <a:spcAft>
          <a:spcPts val="600"/>
        </a:spcAft>
        <a:buClr>
          <a:schemeClr val="tx2"/>
        </a:buClr>
        <a:buFont typeface="Arial" pitchFamily="34" charset="0"/>
        <a:buChar char="•"/>
        <a:defRPr sz="1700" kern="1200" spc="30" baseline="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lnSpc>
          <a:spcPct val="100000"/>
        </a:lnSpc>
        <a:spcBef>
          <a:spcPct val="20000"/>
        </a:spcBef>
        <a:spcAft>
          <a:spcPts val="600"/>
        </a:spcAft>
        <a:buClr>
          <a:schemeClr val="tx2"/>
        </a:buClr>
        <a:buFont typeface="Arial" pitchFamily="34" charset="0"/>
        <a:buChar char="•"/>
        <a:defRPr sz="1700" kern="1200" spc="30" baseline="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00000"/>
        </a:lnSpc>
        <a:spcBef>
          <a:spcPct val="20000"/>
        </a:spcBef>
        <a:spcAft>
          <a:spcPts val="600"/>
        </a:spcAft>
        <a:buClr>
          <a:schemeClr val="tx2"/>
        </a:buClr>
        <a:buFont typeface="Arial" pitchFamily="34" charset="0"/>
        <a:buChar char="•"/>
        <a:defRPr sz="1700" kern="1200" spc="30" baseline="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00000"/>
        </a:lnSpc>
        <a:spcBef>
          <a:spcPct val="20000"/>
        </a:spcBef>
        <a:spcAft>
          <a:spcPts val="600"/>
        </a:spcAft>
        <a:buClr>
          <a:schemeClr val="tx2"/>
        </a:buClr>
        <a:buFont typeface="Arial" pitchFamily="34" charset="0"/>
        <a:buChar char="•"/>
        <a:defRPr sz="1700" kern="1200" spc="30" baseline="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00000"/>
        </a:lnSpc>
        <a:spcBef>
          <a:spcPct val="20000"/>
        </a:spcBef>
        <a:spcAft>
          <a:spcPts val="600"/>
        </a:spcAft>
        <a:buClr>
          <a:schemeClr val="tx2"/>
        </a:buClr>
        <a:buFont typeface="Arial" pitchFamily="34" charset="0"/>
        <a:buChar char="•"/>
        <a:defRPr sz="1700" kern="1200" spc="30" baseline="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00000"/>
        </a:lnSpc>
        <a:spcBef>
          <a:spcPct val="20000"/>
        </a:spcBef>
        <a:spcAft>
          <a:spcPts val="600"/>
        </a:spcAft>
        <a:buClr>
          <a:schemeClr val="tx2"/>
        </a:buClr>
        <a:buFont typeface="Arial" pitchFamily="34" charset="0"/>
        <a:buChar char="•"/>
        <a:defRPr sz="17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00000"/>
        </a:lnSpc>
        <a:spcBef>
          <a:spcPct val="20000"/>
        </a:spcBef>
        <a:spcAft>
          <a:spcPts val="600"/>
        </a:spcAft>
        <a:buClr>
          <a:schemeClr val="tx2"/>
        </a:buClr>
        <a:buFont typeface="Arial" pitchFamily="34" charset="0"/>
        <a:buChar char="•"/>
        <a:defRPr sz="17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00000"/>
        </a:lnSpc>
        <a:spcBef>
          <a:spcPct val="20000"/>
        </a:spcBef>
        <a:spcAft>
          <a:spcPts val="600"/>
        </a:spcAft>
        <a:buClr>
          <a:schemeClr val="tx2"/>
        </a:buClr>
        <a:buFont typeface="Arial" pitchFamily="34" charset="0"/>
        <a:buChar char="•"/>
        <a:defRPr sz="17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00000"/>
        </a:lnSpc>
        <a:spcBef>
          <a:spcPct val="20000"/>
        </a:spcBef>
        <a:spcAft>
          <a:spcPts val="600"/>
        </a:spcAft>
        <a:buClr>
          <a:schemeClr val="tx2"/>
        </a:buClr>
        <a:buFont typeface="Arial" pitchFamily="34" charset="0"/>
        <a:buChar char="•"/>
        <a:defRPr sz="17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6.png"/><Relationship Id="rId4" Type="http://schemas.openxmlformats.org/officeDocument/2006/relationships/image" Target="../media/image12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219200" y="5562600"/>
            <a:ext cx="6400800" cy="1143000"/>
          </a:xfrm>
        </p:spPr>
        <p:txBody>
          <a:bodyPr/>
          <a:lstStyle/>
          <a:p>
            <a:r>
              <a:rPr lang="en-US" sz="3200" dirty="0" smtClean="0"/>
              <a:t>Windows 10</a:t>
            </a:r>
          </a:p>
          <a:p>
            <a:r>
              <a:rPr lang="en-US" dirty="0" smtClean="0"/>
              <a:t>R. Craig Collins ©2015</a:t>
            </a: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3276600"/>
            <a:ext cx="7772400" cy="1470025"/>
          </a:xfrm>
        </p:spPr>
        <p:txBody>
          <a:bodyPr/>
          <a:lstStyle/>
          <a:p>
            <a:r>
              <a:rPr lang="en-US" dirty="0" smtClean="0"/>
              <a:t>Windows Crash Course</a:t>
            </a:r>
            <a:endParaRPr lang="en-US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75610" y="76200"/>
            <a:ext cx="6096000" cy="3429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7471788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Windows 10 Crash course:</a:t>
            </a:r>
            <a:r>
              <a:rPr lang="en-US" baseline="0" dirty="0" smtClean="0"/>
              <a:t> overview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3"/>
          </p:nvPr>
        </p:nvSpPr>
        <p:spPr/>
        <p:txBody>
          <a:bodyPr>
            <a:normAutofit lnSpcReduction="10000"/>
          </a:bodyPr>
          <a:lstStyle/>
          <a:p>
            <a:r>
              <a:rPr lang="en-US" dirty="0" smtClean="0"/>
              <a:t>Desktop</a:t>
            </a:r>
          </a:p>
          <a:p>
            <a:r>
              <a:rPr lang="en-US" dirty="0" smtClean="0"/>
              <a:t>Start Menu/Search</a:t>
            </a:r>
          </a:p>
          <a:p>
            <a:r>
              <a:rPr lang="en-US" dirty="0" smtClean="0"/>
              <a:t>Action Center</a:t>
            </a:r>
          </a:p>
          <a:p>
            <a:r>
              <a:rPr lang="en-US" dirty="0" smtClean="0"/>
              <a:t>This PC: Change icon size</a:t>
            </a:r>
          </a:p>
          <a:p>
            <a:r>
              <a:rPr lang="en-US" dirty="0" smtClean="0"/>
              <a:t>This PC: Don’t hide extensions</a:t>
            </a:r>
          </a:p>
          <a:p>
            <a:r>
              <a:rPr lang="en-US" dirty="0" smtClean="0"/>
              <a:t>This</a:t>
            </a:r>
            <a:r>
              <a:rPr lang="en-US" baseline="0" dirty="0" smtClean="0"/>
              <a:t> PC: Map Network Drive</a:t>
            </a:r>
          </a:p>
          <a:p>
            <a:r>
              <a:rPr lang="en-US" baseline="0" dirty="0" smtClean="0"/>
              <a:t>This PC: Zipping files</a:t>
            </a:r>
            <a:endParaRPr lang="en-US" dirty="0" smtClean="0"/>
          </a:p>
          <a:p>
            <a:r>
              <a:rPr lang="en-US" dirty="0" smtClean="0"/>
              <a:t>Control Panel/Settings</a:t>
            </a:r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685800" y="6096000"/>
            <a:ext cx="8001000" cy="369332"/>
          </a:xfrm>
          <a:prstGeom prst="rect">
            <a:avLst/>
          </a:prstGeom>
          <a:solidFill>
            <a:schemeClr val="tx1"/>
          </a:solidFill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chemeClr val="bg1"/>
                </a:solidFill>
              </a:rPr>
              <a:t>This presentation assumes you have some basic experience with Windows 7...</a:t>
            </a:r>
            <a:endParaRPr lang="en-US" dirty="0">
              <a:solidFill>
                <a:schemeClr val="bg1"/>
              </a:solidFill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86401" y="885825"/>
            <a:ext cx="2920998" cy="2190750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06454" y="3352800"/>
            <a:ext cx="2900945" cy="21914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095147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000" kern="1200" cap="all" spc="50" baseline="0" dirty="0" smtClean="0">
                <a:solidFill>
                  <a:schemeClr val="tx1"/>
                </a:solidFill>
                <a:effectLst/>
                <a:latin typeface="+mj-lt"/>
                <a:ea typeface="+mj-ea"/>
                <a:cs typeface="+mj-cs"/>
              </a:rPr>
              <a:t>Windows 10 Crash course: Desktop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3"/>
          </p:nvPr>
        </p:nvSpPr>
        <p:spPr/>
        <p:txBody>
          <a:bodyPr>
            <a:normAutofit lnSpcReduction="10000"/>
          </a:bodyPr>
          <a:lstStyle/>
          <a:p>
            <a:r>
              <a:rPr lang="en-US" dirty="0" smtClean="0"/>
              <a:t>Start</a:t>
            </a:r>
            <a:r>
              <a:rPr lang="en-US" baseline="0" dirty="0" smtClean="0"/>
              <a:t> Menu</a:t>
            </a:r>
          </a:p>
          <a:p>
            <a:r>
              <a:rPr lang="en-US" baseline="0" dirty="0" smtClean="0"/>
              <a:t>Cortana</a:t>
            </a:r>
          </a:p>
          <a:p>
            <a:r>
              <a:rPr lang="en-US" baseline="0" dirty="0" smtClean="0"/>
              <a:t>Task View</a:t>
            </a:r>
          </a:p>
          <a:p>
            <a:r>
              <a:rPr lang="en-US" baseline="0" dirty="0" smtClean="0"/>
              <a:t>Quick Launch</a:t>
            </a:r>
          </a:p>
          <a:p>
            <a:r>
              <a:rPr lang="en-US" baseline="0" dirty="0" smtClean="0"/>
              <a:t>Task Bar</a:t>
            </a:r>
          </a:p>
          <a:p>
            <a:r>
              <a:rPr lang="en-US" baseline="0" dirty="0" smtClean="0"/>
              <a:t>System Notification Area</a:t>
            </a:r>
          </a:p>
          <a:p>
            <a:pPr marL="342900" marR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SzTx/>
              <a:buFont typeface="Arial" pitchFamily="34" charset="0"/>
              <a:buChar char="•"/>
              <a:tabLst/>
              <a:defRPr/>
            </a:pPr>
            <a:r>
              <a:rPr lang="en-US" baseline="0" dirty="0" smtClean="0"/>
              <a:t>Desktop Peek</a:t>
            </a:r>
          </a:p>
          <a:p>
            <a:r>
              <a:rPr lang="en-US" baseline="0" dirty="0" smtClean="0"/>
              <a:t>Action Center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85800" y="6096000"/>
            <a:ext cx="8001000" cy="369332"/>
          </a:xfrm>
          <a:prstGeom prst="rect">
            <a:avLst/>
          </a:prstGeom>
          <a:solidFill>
            <a:schemeClr val="tx1"/>
          </a:solidFill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chemeClr val="bg1"/>
                </a:solidFill>
              </a:rPr>
              <a:t>A description of each topic follows, and includes a video tour of the Desktop</a:t>
            </a:r>
            <a:endParaRPr lang="en-US" dirty="0">
              <a:solidFill>
                <a:schemeClr val="bg1"/>
              </a:solidFill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19600" y="885824"/>
            <a:ext cx="3987799" cy="2990851"/>
          </a:xfrm>
          <a:prstGeom prst="rect">
            <a:avLst/>
          </a:prstGeom>
        </p:spPr>
      </p:pic>
      <p:sp>
        <p:nvSpPr>
          <p:cNvPr id="8" name="Rectangle 7"/>
          <p:cNvSpPr/>
          <p:nvPr/>
        </p:nvSpPr>
        <p:spPr>
          <a:xfrm>
            <a:off x="3022601" y="5334000"/>
            <a:ext cx="5892799" cy="447174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3496" r="39586"/>
          <a:stretch/>
        </p:blipFill>
        <p:spPr>
          <a:xfrm>
            <a:off x="3144253" y="5379118"/>
            <a:ext cx="4247147" cy="342900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9583" t="93496"/>
          <a:stretch/>
        </p:blipFill>
        <p:spPr>
          <a:xfrm>
            <a:off x="7403864" y="5386137"/>
            <a:ext cx="1435336" cy="342900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sp>
        <p:nvSpPr>
          <p:cNvPr id="9" name="Down Arrow 8"/>
          <p:cNvSpPr/>
          <p:nvPr/>
        </p:nvSpPr>
        <p:spPr>
          <a:xfrm>
            <a:off x="5969000" y="3952875"/>
            <a:ext cx="622299" cy="1381125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Rectangle 9"/>
          <p:cNvSpPr/>
          <p:nvPr/>
        </p:nvSpPr>
        <p:spPr>
          <a:xfrm>
            <a:off x="4343400" y="3733800"/>
            <a:ext cx="4063999" cy="142875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0408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000" kern="1200" cap="all" spc="50" baseline="0" dirty="0" smtClean="0">
                <a:solidFill>
                  <a:schemeClr val="tx1"/>
                </a:solidFill>
                <a:effectLst/>
                <a:latin typeface="+mj-lt"/>
                <a:ea typeface="+mj-ea"/>
                <a:cs typeface="+mj-cs"/>
              </a:rPr>
              <a:t>Windows 10 Crash course: Start Menu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r>
              <a:rPr lang="en-US" dirty="0" smtClean="0"/>
              <a:t>Left Click Start Menu to browse apps</a:t>
            </a:r>
          </a:p>
          <a:p>
            <a:r>
              <a:rPr lang="en-US" dirty="0" smtClean="0"/>
              <a:t>Right</a:t>
            </a:r>
            <a:r>
              <a:rPr lang="en-US" baseline="0" dirty="0" smtClean="0"/>
              <a:t> Click Start Menu for tools</a:t>
            </a:r>
          </a:p>
          <a:p>
            <a:r>
              <a:rPr lang="en-US" baseline="0" dirty="0" smtClean="0"/>
              <a:t>Click Start icon and start typing to Search</a:t>
            </a:r>
          </a:p>
          <a:p>
            <a:r>
              <a:rPr lang="en-US" baseline="0" dirty="0" smtClean="0"/>
              <a:t>You may right click an item to Pin to</a:t>
            </a:r>
            <a:r>
              <a:rPr lang="en-US" dirty="0" smtClean="0"/>
              <a:t> the Start Menu</a:t>
            </a:r>
            <a:endParaRPr lang="en-US" baseline="0" dirty="0" smtClean="0"/>
          </a:p>
          <a:p>
            <a:r>
              <a:rPr lang="en-US" baseline="0" dirty="0" smtClean="0"/>
              <a:t>Click All Apps to scroll through installed programs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85800" y="6096000"/>
            <a:ext cx="8001000" cy="369332"/>
          </a:xfrm>
          <a:prstGeom prst="rect">
            <a:avLst/>
          </a:prstGeom>
          <a:solidFill>
            <a:schemeClr val="tx1"/>
          </a:solidFill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chemeClr val="bg1"/>
                </a:solidFill>
              </a:rPr>
              <a:t>A video of using the Start key, Start icon, and Start menu </a:t>
            </a:r>
            <a:r>
              <a:rPr lang="en-US" dirty="0" smtClean="0">
                <a:solidFill>
                  <a:schemeClr val="bg1"/>
                </a:solidFill>
              </a:rPr>
              <a:t>are available</a:t>
            </a:r>
            <a:endParaRPr lang="en-US" dirty="0">
              <a:solidFill>
                <a:schemeClr val="bg1"/>
              </a:solidFill>
            </a:endParaRP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2" t="94523" r="78787"/>
          <a:stretch/>
        </p:blipFill>
        <p:spPr>
          <a:xfrm>
            <a:off x="3435178" y="4401063"/>
            <a:ext cx="5715000" cy="1106445"/>
          </a:xfrm>
          <a:prstGeom prst="rect">
            <a:avLst/>
          </a:prstGeom>
        </p:spPr>
      </p:pic>
      <p:pic>
        <p:nvPicPr>
          <p:cNvPr id="2050" name="Picture 2" descr="Image result for start key keyboard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486" t="17905" r="13918" b="7990"/>
          <a:stretch/>
        </p:blipFill>
        <p:spPr bwMode="auto">
          <a:xfrm>
            <a:off x="998621" y="4186989"/>
            <a:ext cx="1684422" cy="15881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7340408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000" kern="1200" cap="all" spc="50" baseline="0" dirty="0" smtClean="0">
                <a:solidFill>
                  <a:schemeClr val="tx1"/>
                </a:solidFill>
                <a:effectLst/>
                <a:latin typeface="+mj-lt"/>
                <a:ea typeface="+mj-ea"/>
                <a:cs typeface="+mj-cs"/>
              </a:rPr>
              <a:t>Windows 10 Crash course: Cortana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r>
              <a:rPr lang="en-US" dirty="0" smtClean="0"/>
              <a:t>If your computer has a microphone and speakers,</a:t>
            </a:r>
            <a:br>
              <a:rPr lang="en-US" dirty="0" smtClean="0"/>
            </a:br>
            <a:r>
              <a:rPr lang="en-US" dirty="0" smtClean="0"/>
              <a:t>you may click on the Cortana microphone icon and </a:t>
            </a:r>
            <a:r>
              <a:rPr lang="en-US" dirty="0" smtClean="0"/>
              <a:t>simply </a:t>
            </a:r>
            <a:r>
              <a:rPr lang="en-US" dirty="0" smtClean="0"/>
              <a:t>say what you are searching for</a:t>
            </a:r>
          </a:p>
          <a:p>
            <a:r>
              <a:rPr lang="en-US" dirty="0" smtClean="0"/>
              <a:t>Try “What’s the temperature”</a:t>
            </a:r>
            <a:br>
              <a:rPr lang="en-US" dirty="0" smtClean="0"/>
            </a:br>
            <a:r>
              <a:rPr lang="en-US" dirty="0" smtClean="0"/>
              <a:t>or</a:t>
            </a:r>
            <a:br>
              <a:rPr lang="en-US" dirty="0" smtClean="0"/>
            </a:br>
            <a:r>
              <a:rPr lang="en-US" dirty="0" smtClean="0"/>
              <a:t>“Tell me a joke”</a:t>
            </a:r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685800" y="6096000"/>
            <a:ext cx="8001000" cy="369332"/>
          </a:xfrm>
          <a:prstGeom prst="rect">
            <a:avLst/>
          </a:prstGeom>
          <a:solidFill>
            <a:schemeClr val="tx1"/>
          </a:solidFill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chemeClr val="bg1"/>
                </a:solidFill>
              </a:rPr>
              <a:t>A video of Cortana </a:t>
            </a:r>
            <a:r>
              <a:rPr lang="en-US" dirty="0" smtClean="0">
                <a:solidFill>
                  <a:schemeClr val="bg1"/>
                </a:solidFill>
              </a:rPr>
              <a:t>is available</a:t>
            </a:r>
            <a:endParaRPr lang="en-US" dirty="0">
              <a:solidFill>
                <a:schemeClr val="bg1"/>
              </a:solidFill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" t="94523" r="64064"/>
          <a:stretch/>
        </p:blipFill>
        <p:spPr>
          <a:xfrm>
            <a:off x="653716" y="4598151"/>
            <a:ext cx="7956884" cy="909357"/>
          </a:xfrm>
          <a:prstGeom prst="rect">
            <a:avLst/>
          </a:prstGeom>
        </p:spPr>
      </p:pic>
      <p:sp>
        <p:nvSpPr>
          <p:cNvPr id="6" name="Down Arrow 5"/>
          <p:cNvSpPr/>
          <p:nvPr/>
        </p:nvSpPr>
        <p:spPr>
          <a:xfrm>
            <a:off x="7690184" y="3160295"/>
            <a:ext cx="838200" cy="1219200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0408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000" kern="1200" cap="all" spc="50" baseline="0" dirty="0" smtClean="0">
                <a:solidFill>
                  <a:schemeClr val="tx1"/>
                </a:solidFill>
                <a:effectLst/>
                <a:latin typeface="+mj-lt"/>
                <a:ea typeface="+mj-ea"/>
                <a:cs typeface="+mj-cs"/>
              </a:rPr>
              <a:t>Windows 10 Crash course: Task View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r>
              <a:rPr lang="en-US" dirty="0" smtClean="0"/>
              <a:t>In addition to using</a:t>
            </a:r>
            <a:br>
              <a:rPr lang="en-US" dirty="0" smtClean="0"/>
            </a:br>
            <a:r>
              <a:rPr lang="en-US" dirty="0" smtClean="0"/>
              <a:t>to scroll through</a:t>
            </a:r>
            <a:br>
              <a:rPr lang="en-US" dirty="0" smtClean="0"/>
            </a:br>
            <a:r>
              <a:rPr lang="en-US" dirty="0" smtClean="0"/>
              <a:t>open windows,</a:t>
            </a:r>
            <a:br>
              <a:rPr lang="en-US" dirty="0" smtClean="0"/>
            </a:br>
            <a:r>
              <a:rPr lang="en-US" dirty="0" smtClean="0"/>
              <a:t>you can click the Task View icon </a:t>
            </a:r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685800" y="6096000"/>
            <a:ext cx="8001000" cy="369332"/>
          </a:xfrm>
          <a:prstGeom prst="rect">
            <a:avLst/>
          </a:prstGeom>
          <a:solidFill>
            <a:schemeClr val="tx1"/>
          </a:solidFill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chemeClr val="bg1"/>
                </a:solidFill>
              </a:rPr>
              <a:t>Video of Task View </a:t>
            </a:r>
            <a:r>
              <a:rPr lang="en-US" dirty="0" smtClean="0">
                <a:solidFill>
                  <a:schemeClr val="bg1"/>
                </a:solidFill>
              </a:rPr>
              <a:t>is available</a:t>
            </a:r>
            <a:endParaRPr lang="en-US" dirty="0">
              <a:solidFill>
                <a:schemeClr val="bg1"/>
              </a:solidFill>
            </a:endParaRPr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57600" y="990600"/>
            <a:ext cx="1676400" cy="11401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62578" y="958772"/>
            <a:ext cx="1928822" cy="117202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" t="94523" r="59535"/>
          <a:stretch/>
        </p:blipFill>
        <p:spPr>
          <a:xfrm>
            <a:off x="0" y="4577556"/>
            <a:ext cx="8959516" cy="909357"/>
          </a:xfrm>
          <a:prstGeom prst="rect">
            <a:avLst/>
          </a:prstGeom>
        </p:spPr>
      </p:pic>
      <p:sp>
        <p:nvSpPr>
          <p:cNvPr id="5" name="Down Arrow 4"/>
          <p:cNvSpPr/>
          <p:nvPr/>
        </p:nvSpPr>
        <p:spPr>
          <a:xfrm rot="18356993">
            <a:off x="6530579" y="2050949"/>
            <a:ext cx="762000" cy="3268422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0408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000" kern="1200" cap="all" spc="50" baseline="0" dirty="0" smtClean="0">
                <a:solidFill>
                  <a:schemeClr val="tx1"/>
                </a:solidFill>
                <a:effectLst/>
                <a:latin typeface="+mj-lt"/>
                <a:ea typeface="+mj-ea"/>
                <a:cs typeface="+mj-cs"/>
              </a:rPr>
              <a:t>Windows 10 Crash course: Quick Launch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r>
              <a:rPr lang="en-US" dirty="0"/>
              <a:t>Right click an item to “Pin” it to the Start Menu or the Task </a:t>
            </a:r>
            <a:r>
              <a:rPr lang="en-US" dirty="0" smtClean="0"/>
              <a:t>Bar</a:t>
            </a:r>
            <a:br>
              <a:rPr lang="en-US" dirty="0" smtClean="0"/>
            </a:br>
            <a:endParaRPr lang="en-US" dirty="0"/>
          </a:p>
          <a:p>
            <a:r>
              <a:rPr lang="en-US" dirty="0" smtClean="0"/>
              <a:t>Items “Pinned” to Task Bar </a:t>
            </a:r>
            <a:br>
              <a:rPr lang="en-US" dirty="0" smtClean="0"/>
            </a:br>
            <a:r>
              <a:rPr lang="en-US" dirty="0" smtClean="0"/>
              <a:t>show up in the Quick Launch area </a:t>
            </a:r>
            <a:br>
              <a:rPr lang="en-US" dirty="0" smtClean="0"/>
            </a:br>
            <a:r>
              <a:rPr lang="en-US" dirty="0" smtClean="0"/>
              <a:t>to the right of the Task View icon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85800" y="6096000"/>
            <a:ext cx="8001000" cy="369332"/>
          </a:xfrm>
          <a:prstGeom prst="rect">
            <a:avLst/>
          </a:prstGeom>
          <a:solidFill>
            <a:schemeClr val="tx1"/>
          </a:solidFill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chemeClr val="bg1"/>
                </a:solidFill>
              </a:rPr>
              <a:t>“Pinning” too many items to the task bar can crowd the display of programs that are running</a:t>
            </a:r>
            <a:endParaRPr lang="en-US" dirty="0">
              <a:solidFill>
                <a:schemeClr val="bg1"/>
              </a:solidFill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2370" t="94523" r="50831"/>
          <a:stretch/>
        </p:blipFill>
        <p:spPr>
          <a:xfrm>
            <a:off x="4953000" y="4267200"/>
            <a:ext cx="3719383" cy="909357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" t="94523" r="78941"/>
          <a:stretch/>
        </p:blipFill>
        <p:spPr>
          <a:xfrm>
            <a:off x="329515" y="4267200"/>
            <a:ext cx="4662616" cy="909357"/>
          </a:xfrm>
          <a:prstGeom prst="rect">
            <a:avLst/>
          </a:prstGeom>
        </p:spPr>
      </p:pic>
      <p:sp>
        <p:nvSpPr>
          <p:cNvPr id="7" name="Down Arrow 6"/>
          <p:cNvSpPr/>
          <p:nvPr/>
        </p:nvSpPr>
        <p:spPr>
          <a:xfrm rot="18068156">
            <a:off x="6417619" y="2975891"/>
            <a:ext cx="751871" cy="1778776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0408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000" kern="1200" cap="all" spc="50" baseline="0" dirty="0" smtClean="0">
                <a:solidFill>
                  <a:schemeClr val="tx1"/>
                </a:solidFill>
                <a:effectLst/>
                <a:latin typeface="+mj-lt"/>
                <a:ea typeface="+mj-ea"/>
                <a:cs typeface="+mj-cs"/>
              </a:rPr>
              <a:t>Windows 10 Crash course: Task Bar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r>
              <a:rPr lang="en-US" dirty="0" smtClean="0"/>
              <a:t>To the right of the Quick</a:t>
            </a:r>
            <a:r>
              <a:rPr lang="en-US" baseline="0" dirty="0" smtClean="0"/>
              <a:t> Launch area is the part of that Task Bar that shows you what programs you have started. </a:t>
            </a:r>
          </a:p>
          <a:p>
            <a:r>
              <a:rPr lang="en-US" baseline="0" dirty="0" smtClean="0"/>
              <a:t>You can use the Task View icon to see thumbnail views of the Windows if the icons on the task bar are not giving you enough information.</a:t>
            </a:r>
            <a:br>
              <a:rPr lang="en-US" baseline="0" dirty="0" smtClean="0"/>
            </a:br>
            <a:r>
              <a:rPr lang="en-US" baseline="0" dirty="0" smtClean="0"/>
              <a:t/>
            </a:r>
            <a:br>
              <a:rPr lang="en-US" baseline="0" dirty="0" smtClean="0"/>
            </a:br>
            <a:r>
              <a:rPr lang="en-US" baseline="0" dirty="0" smtClean="0"/>
              <a:t>                                                     </a:t>
            </a:r>
            <a:r>
              <a:rPr lang="en-US" sz="2400" baseline="0" dirty="0" smtClean="0"/>
              <a:t>Running programs</a:t>
            </a:r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685800" y="6096000"/>
            <a:ext cx="8001000" cy="369332"/>
          </a:xfrm>
          <a:prstGeom prst="rect">
            <a:avLst/>
          </a:prstGeom>
          <a:solidFill>
            <a:schemeClr val="tx1"/>
          </a:solidFill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chemeClr val="bg1"/>
                </a:solidFill>
              </a:rPr>
              <a:t>Again, having too many items “Pinned” leaves less room for icons of running programs</a:t>
            </a:r>
            <a:endParaRPr lang="en-US" dirty="0">
              <a:solidFill>
                <a:schemeClr val="bg1"/>
              </a:solidFill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6042" y="5051099"/>
            <a:ext cx="9144000" cy="348598"/>
          </a:xfrm>
          <a:prstGeom prst="rect">
            <a:avLst/>
          </a:prstGeom>
        </p:spPr>
      </p:pic>
      <p:sp>
        <p:nvSpPr>
          <p:cNvPr id="6" name="Rectangle 5"/>
          <p:cNvSpPr/>
          <p:nvPr/>
        </p:nvSpPr>
        <p:spPr>
          <a:xfrm>
            <a:off x="5334000" y="4114800"/>
            <a:ext cx="2362200" cy="160020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0408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000" kern="1200" cap="all" spc="50" baseline="0" dirty="0" smtClean="0">
                <a:solidFill>
                  <a:schemeClr val="tx1"/>
                </a:solidFill>
                <a:effectLst/>
                <a:latin typeface="+mj-lt"/>
                <a:ea typeface="+mj-ea"/>
                <a:cs typeface="+mj-cs"/>
              </a:rPr>
              <a:t>Windows 10 Crash course: Notifications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r>
              <a:rPr lang="en-US" dirty="0" smtClean="0"/>
              <a:t>The System Notification Area, or the Tray, </a:t>
            </a:r>
            <a:br>
              <a:rPr lang="en-US" dirty="0" smtClean="0"/>
            </a:br>
            <a:r>
              <a:rPr lang="en-US" dirty="0" smtClean="0"/>
              <a:t>indicates what programs Windows has started. </a:t>
            </a:r>
          </a:p>
          <a:p>
            <a:r>
              <a:rPr lang="en-US" dirty="0" smtClean="0"/>
              <a:t>If there are several running, not all may display…</a:t>
            </a:r>
          </a:p>
          <a:p>
            <a:r>
              <a:rPr lang="en-US" dirty="0" smtClean="0"/>
              <a:t>but the ^ icon to the left of the tray </a:t>
            </a:r>
            <a:br>
              <a:rPr lang="en-US" dirty="0" smtClean="0"/>
            </a:br>
            <a:r>
              <a:rPr lang="en-US" dirty="0" smtClean="0"/>
              <a:t>will open a larger window.</a:t>
            </a:r>
          </a:p>
          <a:p>
            <a:pPr lvl="1"/>
            <a:r>
              <a:rPr lang="en-US" dirty="0" smtClean="0"/>
              <a:t>(Arrows mean ‘more options’ in Windows)</a:t>
            </a:r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685800" y="6096000"/>
            <a:ext cx="8001000" cy="369332"/>
          </a:xfrm>
          <a:prstGeom prst="rect">
            <a:avLst/>
          </a:prstGeom>
          <a:solidFill>
            <a:schemeClr val="tx1"/>
          </a:solidFill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chemeClr val="bg1"/>
                </a:solidFill>
              </a:rPr>
              <a:t>A video of expanding the System Notification </a:t>
            </a:r>
            <a:r>
              <a:rPr lang="en-US" dirty="0" smtClean="0">
                <a:solidFill>
                  <a:schemeClr val="bg1"/>
                </a:solidFill>
              </a:rPr>
              <a:t>area is available</a:t>
            </a:r>
            <a:endParaRPr lang="en-US" dirty="0">
              <a:solidFill>
                <a:schemeClr val="bg1"/>
              </a:solidFill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6042" y="5051099"/>
            <a:ext cx="9144000" cy="348598"/>
          </a:xfrm>
          <a:prstGeom prst="rect">
            <a:avLst/>
          </a:prstGeom>
        </p:spPr>
      </p:pic>
      <p:sp>
        <p:nvSpPr>
          <p:cNvPr id="6" name="Rectangle 5"/>
          <p:cNvSpPr/>
          <p:nvPr/>
        </p:nvSpPr>
        <p:spPr>
          <a:xfrm>
            <a:off x="6819900" y="1371600"/>
            <a:ext cx="1333500" cy="1524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7" name="Down Arrow 6"/>
          <p:cNvSpPr/>
          <p:nvPr/>
        </p:nvSpPr>
        <p:spPr>
          <a:xfrm>
            <a:off x="8001000" y="1371599"/>
            <a:ext cx="266700" cy="3679499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8" name="Rectangle 7"/>
          <p:cNvSpPr/>
          <p:nvPr/>
        </p:nvSpPr>
        <p:spPr>
          <a:xfrm>
            <a:off x="6019800" y="3050005"/>
            <a:ext cx="1600200" cy="1524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Down Arrow 8"/>
          <p:cNvSpPr/>
          <p:nvPr/>
        </p:nvSpPr>
        <p:spPr>
          <a:xfrm>
            <a:off x="7556834" y="3050005"/>
            <a:ext cx="266700" cy="2001094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Rectangle 9"/>
          <p:cNvSpPr/>
          <p:nvPr/>
        </p:nvSpPr>
        <p:spPr>
          <a:xfrm>
            <a:off x="7556834" y="5051099"/>
            <a:ext cx="748966" cy="435302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419901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000" kern="1200" cap="all" spc="50" baseline="0" dirty="0" smtClean="0">
                <a:solidFill>
                  <a:schemeClr val="tx1"/>
                </a:solidFill>
                <a:effectLst/>
                <a:latin typeface="+mj-lt"/>
                <a:ea typeface="+mj-ea"/>
                <a:cs typeface="+mj-cs"/>
              </a:rPr>
              <a:t>Windows 10 Crash course: Desktop peek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r>
              <a:rPr lang="en-US" dirty="0" smtClean="0"/>
              <a:t>To</a:t>
            </a:r>
            <a:r>
              <a:rPr lang="en-US" baseline="0" dirty="0" smtClean="0"/>
              <a:t> the extreme right size of the Task bar is a rectangular box</a:t>
            </a:r>
            <a:r>
              <a:rPr lang="en-US" dirty="0" smtClean="0"/>
              <a:t> shaped hot spot</a:t>
            </a:r>
            <a:endParaRPr lang="en-US" baseline="0" dirty="0" smtClean="0"/>
          </a:p>
          <a:p>
            <a:r>
              <a:rPr lang="en-US" baseline="0" dirty="0" smtClean="0"/>
              <a:t>pointing at that box will let you ‘peek’ </a:t>
            </a:r>
            <a:br>
              <a:rPr lang="en-US" baseline="0" dirty="0" smtClean="0"/>
            </a:br>
            <a:r>
              <a:rPr lang="en-US" baseline="0" dirty="0" smtClean="0"/>
              <a:t>at the desktop</a:t>
            </a:r>
          </a:p>
          <a:p>
            <a:r>
              <a:rPr lang="en-US" baseline="0" dirty="0" smtClean="0"/>
              <a:t>Clicking that box will minimize all windows </a:t>
            </a:r>
            <a:br>
              <a:rPr lang="en-US" baseline="0" dirty="0" smtClean="0"/>
            </a:br>
            <a:r>
              <a:rPr lang="en-US" baseline="0" dirty="0" smtClean="0"/>
              <a:t>and switch to the desktop</a:t>
            </a:r>
          </a:p>
          <a:p>
            <a:r>
              <a:rPr lang="en-US" dirty="0" smtClean="0"/>
              <a:t>Note: click the time and date for big clock/calendar</a:t>
            </a:r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685800" y="6096000"/>
            <a:ext cx="8001000" cy="369332"/>
          </a:xfrm>
          <a:prstGeom prst="rect">
            <a:avLst/>
          </a:prstGeom>
          <a:solidFill>
            <a:schemeClr val="tx1"/>
          </a:solidFill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chemeClr val="bg1"/>
                </a:solidFill>
              </a:rPr>
              <a:t>Desktop Peek will not work if you are already looking at the desktop, or if no apps are running</a:t>
            </a:r>
            <a:endParaRPr lang="en-US" dirty="0">
              <a:solidFill>
                <a:schemeClr val="bg1"/>
              </a:solidFill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76930"/>
          <a:stretch/>
        </p:blipFill>
        <p:spPr>
          <a:xfrm>
            <a:off x="-16042" y="5051099"/>
            <a:ext cx="2109537" cy="348598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1096"/>
          <a:stretch/>
        </p:blipFill>
        <p:spPr>
          <a:xfrm>
            <a:off x="2093494" y="5051099"/>
            <a:ext cx="6300537" cy="348598"/>
          </a:xfrm>
          <a:prstGeom prst="rect">
            <a:avLst/>
          </a:prstGeom>
        </p:spPr>
      </p:pic>
      <p:sp>
        <p:nvSpPr>
          <p:cNvPr id="7" name="Rectangle 6"/>
          <p:cNvSpPr/>
          <p:nvPr/>
        </p:nvSpPr>
        <p:spPr>
          <a:xfrm>
            <a:off x="8369467" y="4953000"/>
            <a:ext cx="63668" cy="435302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8" name="Rectangle 7"/>
          <p:cNvSpPr/>
          <p:nvPr/>
        </p:nvSpPr>
        <p:spPr>
          <a:xfrm>
            <a:off x="5638800" y="1752600"/>
            <a:ext cx="2819400" cy="1524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Down Arrow 8"/>
          <p:cNvSpPr/>
          <p:nvPr/>
        </p:nvSpPr>
        <p:spPr>
          <a:xfrm>
            <a:off x="8267700" y="1828800"/>
            <a:ext cx="266700" cy="3069899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715248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000" kern="1200" cap="all" spc="50" baseline="0" dirty="0" smtClean="0">
                <a:solidFill>
                  <a:schemeClr val="tx1"/>
                </a:solidFill>
                <a:effectLst/>
                <a:latin typeface="+mj-lt"/>
                <a:ea typeface="+mj-ea"/>
                <a:cs typeface="+mj-cs"/>
              </a:rPr>
              <a:t>Windows 10 Crash course: Action center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r>
              <a:rPr lang="en-US" dirty="0" smtClean="0"/>
              <a:t>Click the Action Center icon to the left of the clock </a:t>
            </a:r>
          </a:p>
          <a:p>
            <a:r>
              <a:rPr lang="en-US" dirty="0" smtClean="0"/>
              <a:t>From here you get:</a:t>
            </a:r>
          </a:p>
          <a:p>
            <a:r>
              <a:rPr lang="en-US" dirty="0" smtClean="0"/>
              <a:t>Alerts, such as updates</a:t>
            </a:r>
          </a:p>
          <a:p>
            <a:r>
              <a:rPr lang="en-US" dirty="0" smtClean="0"/>
              <a:t>Notifications, such as new email</a:t>
            </a:r>
          </a:p>
          <a:p>
            <a:r>
              <a:rPr lang="en-US" dirty="0" smtClean="0"/>
              <a:t>To quickly access settings</a:t>
            </a:r>
          </a:p>
          <a:p>
            <a:r>
              <a:rPr lang="en-US" dirty="0" smtClean="0"/>
              <a:t>or, to go into Tablet mode</a:t>
            </a:r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685800" y="6096000"/>
            <a:ext cx="8001000" cy="369332"/>
          </a:xfrm>
          <a:prstGeom prst="rect">
            <a:avLst/>
          </a:prstGeom>
          <a:solidFill>
            <a:schemeClr val="tx1"/>
          </a:solidFill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chemeClr val="bg1"/>
                </a:solidFill>
              </a:rPr>
              <a:t>Table mode uses touch screen gestures rather than a keyboard and mouse</a:t>
            </a:r>
            <a:endParaRPr lang="en-US" dirty="0">
              <a:solidFill>
                <a:schemeClr val="bg1"/>
              </a:solidFill>
            </a:endParaRPr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72400" y="1066800"/>
            <a:ext cx="747712" cy="69614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75623" y="2133600"/>
            <a:ext cx="3131230" cy="36459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340408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000" kern="1200" cap="all" spc="50" baseline="0" dirty="0" smtClean="0">
                <a:solidFill>
                  <a:schemeClr val="tx1"/>
                </a:solidFill>
                <a:effectLst/>
                <a:latin typeface="+mj-lt"/>
                <a:ea typeface="+mj-ea"/>
                <a:cs typeface="+mj-cs"/>
              </a:rPr>
              <a:t>Windows 10 Crash course: This pc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3"/>
          </p:nvPr>
        </p:nvSpPr>
        <p:spPr>
          <a:xfrm>
            <a:off x="609600" y="914400"/>
            <a:ext cx="8077200" cy="5181600"/>
          </a:xfrm>
        </p:spPr>
        <p:txBody>
          <a:bodyPr>
            <a:normAutofit lnSpcReduction="10000"/>
          </a:bodyPr>
          <a:lstStyle/>
          <a:p>
            <a:pPr marL="342900" marR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SzTx/>
              <a:buFont typeface="Arial" pitchFamily="34" charset="0"/>
              <a:buChar char="•"/>
              <a:tabLst/>
              <a:defRPr/>
            </a:pPr>
            <a:r>
              <a:rPr lang="en-US" dirty="0" smtClean="0"/>
              <a:t>In Windows XP, the tool to browse files was called </a:t>
            </a:r>
            <a:br>
              <a:rPr lang="en-US" dirty="0" smtClean="0"/>
            </a:br>
            <a:r>
              <a:rPr lang="en-US" dirty="0" smtClean="0"/>
              <a:t>My Computer, or Windows Explorer</a:t>
            </a:r>
          </a:p>
          <a:p>
            <a:pPr marL="342900" marR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SzTx/>
              <a:buFont typeface="Arial" pitchFamily="34" charset="0"/>
              <a:buChar char="•"/>
              <a:tabLst/>
              <a:defRPr/>
            </a:pPr>
            <a:r>
              <a:rPr lang="en-US" sz="2800" kern="1200" spc="3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In Windows 7, the tool to browse files was called </a:t>
            </a:r>
            <a:br>
              <a:rPr lang="en-US" sz="2800" kern="1200" spc="3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</a:br>
            <a:r>
              <a:rPr lang="en-US" sz="2800" kern="1200" spc="3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Computer, or Windows Explorer</a:t>
            </a:r>
            <a:endParaRPr lang="en-US" sz="2800" dirty="0" smtClean="0">
              <a:effectLst/>
            </a:endParaRPr>
          </a:p>
          <a:p>
            <a:r>
              <a:rPr lang="en-US" dirty="0" smtClean="0"/>
              <a:t>Starting in Windows 10, the same tool was called </a:t>
            </a:r>
            <a:br>
              <a:rPr lang="en-US" dirty="0" smtClean="0"/>
            </a:br>
            <a:r>
              <a:rPr lang="en-US" dirty="0" smtClean="0"/>
              <a:t>This PC</a:t>
            </a:r>
            <a:r>
              <a:rPr lang="en-US" baseline="0" dirty="0" smtClean="0"/>
              <a:t> or File Explorer, the next section will cover:</a:t>
            </a:r>
            <a:endParaRPr lang="en-US" dirty="0" smtClean="0"/>
          </a:p>
          <a:p>
            <a:pPr lvl="1"/>
            <a:r>
              <a:rPr lang="en-US" dirty="0" smtClean="0"/>
              <a:t>How to Change Icon Viewing Size</a:t>
            </a:r>
          </a:p>
          <a:p>
            <a:pPr lvl="1"/>
            <a:r>
              <a:rPr lang="en-US" dirty="0" smtClean="0"/>
              <a:t>How to stop hiding extensions</a:t>
            </a:r>
          </a:p>
          <a:p>
            <a:pPr lvl="1"/>
            <a:r>
              <a:rPr lang="en-US" dirty="0" smtClean="0"/>
              <a:t>How to View Properties</a:t>
            </a:r>
          </a:p>
          <a:p>
            <a:pPr lvl="1"/>
            <a:r>
              <a:rPr lang="en-US" dirty="0" smtClean="0"/>
              <a:t>How to Zip (Compress) Files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85800" y="6096000"/>
            <a:ext cx="8001000" cy="369332"/>
          </a:xfrm>
          <a:prstGeom prst="rect">
            <a:avLst/>
          </a:prstGeom>
          <a:solidFill>
            <a:schemeClr val="tx1"/>
          </a:solidFill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chemeClr val="bg1"/>
                </a:solidFill>
              </a:rPr>
              <a:t>A description of each topic follows, and </a:t>
            </a:r>
            <a:r>
              <a:rPr lang="en-US" dirty="0" smtClean="0">
                <a:solidFill>
                  <a:schemeClr val="bg1"/>
                </a:solidFill>
              </a:rPr>
              <a:t>a </a:t>
            </a:r>
            <a:r>
              <a:rPr lang="en-US" dirty="0" smtClean="0">
                <a:solidFill>
                  <a:schemeClr val="bg1"/>
                </a:solidFill>
              </a:rPr>
              <a:t>video tour of the This </a:t>
            </a:r>
            <a:r>
              <a:rPr lang="en-US" dirty="0" smtClean="0">
                <a:solidFill>
                  <a:schemeClr val="bg1"/>
                </a:solidFill>
              </a:rPr>
              <a:t>PC is available</a:t>
            </a:r>
            <a:endParaRPr lang="en-US" dirty="0">
              <a:solidFill>
                <a:schemeClr val="bg1"/>
              </a:solidFill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48400" y="4034280"/>
            <a:ext cx="2402305" cy="18147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340408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000" kern="1200" cap="all" spc="50" baseline="0" dirty="0" smtClean="0">
                <a:solidFill>
                  <a:schemeClr val="tx1"/>
                </a:solidFill>
                <a:effectLst/>
                <a:latin typeface="+mj-lt"/>
                <a:ea typeface="+mj-ea"/>
                <a:cs typeface="+mj-cs"/>
              </a:rPr>
              <a:t>Windows 10 Crash course: This pc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r>
              <a:rPr lang="en-US" dirty="0" smtClean="0"/>
              <a:t>To Change Icon Viewing Size to List view or Icon view</a:t>
            </a: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3400" y="1784684"/>
            <a:ext cx="5120126" cy="3867815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685800" y="6096000"/>
            <a:ext cx="8001000" cy="369332"/>
          </a:xfrm>
          <a:prstGeom prst="rect">
            <a:avLst/>
          </a:prstGeom>
          <a:solidFill>
            <a:schemeClr val="tx1"/>
          </a:solidFill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chemeClr val="bg1"/>
                </a:solidFill>
              </a:rPr>
              <a:t>In Windows 7, the View icons button was top right when viewing My Computer.</a:t>
            </a:r>
            <a:endParaRPr lang="en-US" dirty="0">
              <a:solidFill>
                <a:schemeClr val="bg1"/>
              </a:solidFill>
            </a:endParaRP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783" t="94150"/>
          <a:stretch/>
        </p:blipFill>
        <p:spPr>
          <a:xfrm>
            <a:off x="7010400" y="4923680"/>
            <a:ext cx="1386326" cy="664651"/>
          </a:xfrm>
          <a:prstGeom prst="rect">
            <a:avLst/>
          </a:prstGeom>
        </p:spPr>
      </p:pic>
      <p:sp>
        <p:nvSpPr>
          <p:cNvPr id="8" name="Right Arrow 7"/>
          <p:cNvSpPr/>
          <p:nvPr/>
        </p:nvSpPr>
        <p:spPr>
          <a:xfrm rot="3917973">
            <a:off x="5105987" y="3128394"/>
            <a:ext cx="3500528" cy="406731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Right Arrow 8"/>
          <p:cNvSpPr/>
          <p:nvPr/>
        </p:nvSpPr>
        <p:spPr>
          <a:xfrm rot="5099232">
            <a:off x="6258022" y="3120528"/>
            <a:ext cx="3393833" cy="406731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7" name="Right Arrow 6"/>
          <p:cNvSpPr/>
          <p:nvPr/>
        </p:nvSpPr>
        <p:spPr>
          <a:xfrm rot="20938510">
            <a:off x="5653526" y="5256005"/>
            <a:ext cx="1646948" cy="406731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Rectangle 9"/>
          <p:cNvSpPr/>
          <p:nvPr/>
        </p:nvSpPr>
        <p:spPr>
          <a:xfrm>
            <a:off x="5105400" y="5334000"/>
            <a:ext cx="533400" cy="482460"/>
          </a:xfrm>
          <a:prstGeom prst="rect">
            <a:avLst/>
          </a:prstGeom>
          <a:noFill/>
          <a:ln w="635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562441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000" kern="1200" cap="all" spc="50" baseline="0" dirty="0" smtClean="0">
                <a:solidFill>
                  <a:schemeClr val="tx1"/>
                </a:solidFill>
                <a:effectLst/>
                <a:latin typeface="+mj-lt"/>
                <a:ea typeface="+mj-ea"/>
                <a:cs typeface="+mj-cs"/>
              </a:rPr>
              <a:t>Windows 10 Crash course: this pc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3"/>
          </p:nvPr>
        </p:nvSpPr>
        <p:spPr>
          <a:xfrm>
            <a:off x="609600" y="990600"/>
            <a:ext cx="7924800" cy="4572000"/>
          </a:xfrm>
        </p:spPr>
        <p:txBody>
          <a:bodyPr/>
          <a:lstStyle/>
          <a:p>
            <a:r>
              <a:rPr lang="en-US" dirty="0" smtClean="0"/>
              <a:t>Stop hiding Extensions</a:t>
            </a:r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685800" y="6096000"/>
            <a:ext cx="8001000" cy="369332"/>
          </a:xfrm>
          <a:prstGeom prst="rect">
            <a:avLst/>
          </a:prstGeom>
          <a:solidFill>
            <a:schemeClr val="tx1"/>
          </a:solidFill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chemeClr val="bg1"/>
                </a:solidFill>
              </a:rPr>
              <a:t>To quickly open the View tab, you can also press [Alt] + V</a:t>
            </a:r>
            <a:endParaRPr lang="en-US" dirty="0">
              <a:solidFill>
                <a:schemeClr val="bg1"/>
              </a:solidFill>
            </a:endParaRP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2392"/>
          <a:stretch/>
        </p:blipFill>
        <p:spPr>
          <a:xfrm>
            <a:off x="937689" y="1524001"/>
            <a:ext cx="7497222" cy="44316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340408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000" kern="1200" cap="all" spc="50" baseline="0" dirty="0" smtClean="0">
                <a:solidFill>
                  <a:schemeClr val="tx1"/>
                </a:solidFill>
                <a:effectLst/>
                <a:latin typeface="+mj-lt"/>
                <a:ea typeface="+mj-ea"/>
                <a:cs typeface="+mj-cs"/>
              </a:rPr>
              <a:t>Windows 10 Crash course: This PC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3"/>
          </p:nvPr>
        </p:nvSpPr>
        <p:spPr>
          <a:xfrm>
            <a:off x="76200" y="1143000"/>
            <a:ext cx="7924800" cy="4572000"/>
          </a:xfrm>
        </p:spPr>
        <p:txBody>
          <a:bodyPr/>
          <a:lstStyle/>
          <a:p>
            <a:r>
              <a:rPr lang="en-US" dirty="0" smtClean="0"/>
              <a:t>To Map a Network Drive or view Properties</a:t>
            </a:r>
          </a:p>
          <a:p>
            <a:r>
              <a:rPr lang="en-US" sz="2000" dirty="0" smtClean="0"/>
              <a:t>Open “This PC” if not already open. If you don’t see the Computer tab</a:t>
            </a:r>
          </a:p>
          <a:p>
            <a:r>
              <a:rPr lang="en-US" sz="2000" dirty="0" smtClean="0"/>
              <a:t>1) Click on “This PC” </a:t>
            </a:r>
            <a:br>
              <a:rPr lang="en-US" sz="2000" dirty="0" smtClean="0"/>
            </a:br>
            <a:r>
              <a:rPr lang="en-US" sz="2000" dirty="0" smtClean="0"/>
              <a:t>on the left margin </a:t>
            </a:r>
            <a:br>
              <a:rPr lang="en-US" sz="2000" dirty="0" smtClean="0"/>
            </a:br>
            <a:r>
              <a:rPr lang="en-US" sz="2000" dirty="0" smtClean="0"/>
              <a:t>2) Select the Computer Tab</a:t>
            </a:r>
          </a:p>
          <a:p>
            <a:r>
              <a:rPr lang="en-US" sz="2000" dirty="0" smtClean="0"/>
              <a:t>3) Click either icon </a:t>
            </a:r>
            <a:br>
              <a:rPr lang="en-US" sz="2000" dirty="0" smtClean="0"/>
            </a:br>
            <a:r>
              <a:rPr lang="en-US" sz="2000" dirty="0" smtClean="0"/>
              <a:t>for Properties         </a:t>
            </a:r>
            <a:br>
              <a:rPr lang="en-US" sz="2000" dirty="0" smtClean="0"/>
            </a:br>
            <a:r>
              <a:rPr lang="en-US" sz="2000" dirty="0" smtClean="0"/>
              <a:t/>
            </a:r>
            <a:br>
              <a:rPr lang="en-US" sz="2000" dirty="0" smtClean="0"/>
            </a:br>
            <a:r>
              <a:rPr lang="en-US" sz="2000" dirty="0" smtClean="0"/>
              <a:t>or </a:t>
            </a:r>
            <a:br>
              <a:rPr lang="en-US" sz="2000" dirty="0" smtClean="0"/>
            </a:br>
            <a:r>
              <a:rPr lang="en-US" sz="2000" dirty="0" smtClean="0"/>
              <a:t/>
            </a:r>
            <a:br>
              <a:rPr lang="en-US" sz="2000" dirty="0" smtClean="0"/>
            </a:br>
            <a:r>
              <a:rPr lang="en-US" sz="2000" dirty="0" smtClean="0"/>
              <a:t>4) to map drive</a:t>
            </a:r>
          </a:p>
          <a:p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685800" y="6096000"/>
            <a:ext cx="8001000" cy="369332"/>
          </a:xfrm>
          <a:prstGeom prst="rect">
            <a:avLst/>
          </a:prstGeom>
          <a:solidFill>
            <a:schemeClr val="tx1"/>
          </a:solidFill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chemeClr val="bg1"/>
                </a:solidFill>
              </a:rPr>
              <a:t>Don’t use Map Network Drive unless you know it’s use, this just points out where to find it</a:t>
            </a:r>
            <a:endParaRPr lang="en-US" dirty="0">
              <a:solidFill>
                <a:schemeClr val="bg1"/>
              </a:solidFill>
            </a:endParaRP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1664"/>
          <a:stretch/>
        </p:blipFill>
        <p:spPr>
          <a:xfrm>
            <a:off x="3200400" y="2057399"/>
            <a:ext cx="5806011" cy="38645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340408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000" kern="1200" cap="all" spc="50" baseline="0" dirty="0" smtClean="0">
                <a:solidFill>
                  <a:schemeClr val="tx1"/>
                </a:solidFill>
                <a:effectLst/>
                <a:latin typeface="+mj-lt"/>
                <a:ea typeface="+mj-ea"/>
                <a:cs typeface="+mj-cs"/>
              </a:rPr>
              <a:t>Windows 10 Crash course: This PC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3"/>
          </p:nvPr>
        </p:nvSpPr>
        <p:spPr>
          <a:xfrm>
            <a:off x="609600" y="914400"/>
            <a:ext cx="7924800" cy="4572000"/>
          </a:xfrm>
        </p:spPr>
        <p:txBody>
          <a:bodyPr/>
          <a:lstStyle/>
          <a:p>
            <a:r>
              <a:rPr lang="en-US" dirty="0" smtClean="0"/>
              <a:t>Zipping Files</a:t>
            </a:r>
          </a:p>
          <a:p>
            <a:pPr lvl="1"/>
            <a:r>
              <a:rPr lang="en-US" dirty="0" smtClean="0"/>
              <a:t>Right click the file or folder you wish to zip</a:t>
            </a:r>
          </a:p>
          <a:p>
            <a:pPr lvl="1"/>
            <a:r>
              <a:rPr lang="en-US" dirty="0" smtClean="0"/>
              <a:t>Select</a:t>
            </a:r>
            <a:r>
              <a:rPr lang="en-US" baseline="0" dirty="0" smtClean="0"/>
              <a:t> Send To   &gt;</a:t>
            </a:r>
          </a:p>
          <a:p>
            <a:pPr lvl="1"/>
            <a:r>
              <a:rPr lang="en-US" baseline="0" dirty="0" smtClean="0"/>
              <a:t>Select Compressed</a:t>
            </a:r>
            <a:r>
              <a:rPr lang="en-US" dirty="0" smtClean="0"/>
              <a:t> (zipped) folder</a:t>
            </a:r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685800" y="6096000"/>
            <a:ext cx="8001000" cy="369332"/>
          </a:xfrm>
          <a:prstGeom prst="rect">
            <a:avLst/>
          </a:prstGeom>
          <a:solidFill>
            <a:schemeClr val="tx1"/>
          </a:solidFill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chemeClr val="bg1"/>
                </a:solidFill>
              </a:rPr>
              <a:t>Zipping files or folders allows you to create one small package that is easy to upload</a:t>
            </a:r>
            <a:endParaRPr lang="en-US" dirty="0">
              <a:solidFill>
                <a:schemeClr val="bg1"/>
              </a:solidFill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90799" y="3429000"/>
            <a:ext cx="4090051" cy="228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340408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000" kern="1200" cap="all" spc="50" baseline="0" dirty="0" smtClean="0">
                <a:solidFill>
                  <a:schemeClr val="tx1"/>
                </a:solidFill>
                <a:effectLst/>
                <a:latin typeface="+mj-lt"/>
                <a:ea typeface="+mj-ea"/>
                <a:cs typeface="+mj-cs"/>
              </a:rPr>
              <a:t>Windows 10 Crash course: Control Panel</a:t>
            </a:r>
            <a:endParaRPr lang="en-US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97" t="96198" r="96409" b="1200"/>
          <a:stretch/>
        </p:blipFill>
        <p:spPr>
          <a:xfrm>
            <a:off x="3855308" y="1981200"/>
            <a:ext cx="617838" cy="525734"/>
          </a:xfrm>
          <a:prstGeom prst="rect">
            <a:avLst/>
          </a:prstGeom>
        </p:spPr>
      </p:pic>
      <p:sp>
        <p:nvSpPr>
          <p:cNvPr id="3" name="Content Placeholder 2"/>
          <p:cNvSpPr>
            <a:spLocks noGrp="1"/>
          </p:cNvSpPr>
          <p:nvPr>
            <p:ph sz="quarter" idx="13"/>
          </p:nvPr>
        </p:nvSpPr>
        <p:spPr>
          <a:xfrm>
            <a:off x="609600" y="1143000"/>
            <a:ext cx="3863546" cy="4572000"/>
          </a:xfrm>
        </p:spPr>
        <p:txBody>
          <a:bodyPr>
            <a:normAutofit/>
          </a:bodyPr>
          <a:lstStyle/>
          <a:p>
            <a:r>
              <a:rPr lang="en-US" dirty="0" smtClean="0"/>
              <a:t>The fastest way to open the Control Panel:</a:t>
            </a:r>
            <a:br>
              <a:rPr lang="en-US" dirty="0" smtClean="0"/>
            </a:br>
            <a:r>
              <a:rPr lang="en-US" b="1" i="1" dirty="0" smtClean="0"/>
              <a:t>Right</a:t>
            </a:r>
            <a:r>
              <a:rPr lang="en-US" dirty="0" smtClean="0"/>
              <a:t> Click the Start              on the left of the task bar</a:t>
            </a:r>
            <a:endParaRPr lang="en-US" dirty="0" smtClean="0"/>
          </a:p>
        </p:txBody>
      </p:sp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52786" y="2576955"/>
            <a:ext cx="747712" cy="69614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685800" y="6096000"/>
            <a:ext cx="8001000" cy="369332"/>
          </a:xfrm>
          <a:prstGeom prst="rect">
            <a:avLst/>
          </a:prstGeom>
          <a:solidFill>
            <a:schemeClr val="tx1"/>
          </a:solidFill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bg1"/>
                </a:solidFill>
              </a:rPr>
              <a:t>For tablet users, press and hold the Start, or swipe from the right for the Action Center</a:t>
            </a:r>
            <a:endParaRPr lang="en-US" dirty="0">
              <a:solidFill>
                <a:schemeClr val="bg1"/>
              </a:solidFill>
            </a:endParaRP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0157" t="59950"/>
          <a:stretch/>
        </p:blipFill>
        <p:spPr>
          <a:xfrm>
            <a:off x="7526631" y="3930896"/>
            <a:ext cx="1239250" cy="1936504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4686300" y="990600"/>
            <a:ext cx="3940342" cy="31085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lvl="0" indent="-342900">
              <a:spcBef>
                <a:spcPct val="20000"/>
              </a:spcBef>
              <a:spcAft>
                <a:spcPts val="600"/>
              </a:spcAft>
              <a:buClr>
                <a:srgbClr val="DC9E1F"/>
              </a:buClr>
              <a:buFont typeface="Arial" pitchFamily="34" charset="0"/>
              <a:buChar char="•"/>
            </a:pPr>
            <a:r>
              <a:rPr lang="en-US" sz="2800" spc="30" dirty="0">
                <a:solidFill>
                  <a:srgbClr val="FFFFFF"/>
                </a:solidFill>
              </a:rPr>
              <a:t>Many items that used to be in Control Panel are now in Settings; the fastest way to get to </a:t>
            </a:r>
            <a:r>
              <a:rPr lang="en-US" sz="2800" spc="30" dirty="0" smtClean="0">
                <a:solidFill>
                  <a:srgbClr val="FFFFFF"/>
                </a:solidFill>
              </a:rPr>
              <a:t>Settings </a:t>
            </a:r>
            <a:r>
              <a:rPr lang="en-US" sz="2800" spc="30" dirty="0">
                <a:solidFill>
                  <a:srgbClr val="FFFFFF"/>
                </a:solidFill>
              </a:rPr>
              <a:t>is to click the Action Center icon on the right side of the task bar </a:t>
            </a:r>
            <a:endParaRPr lang="en-US" sz="2800" spc="30" dirty="0">
              <a:solidFill>
                <a:srgbClr val="FFFFFF"/>
              </a:solidFill>
            </a:endParaRPr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6407" y="2925028"/>
            <a:ext cx="1987563" cy="29921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340408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Windows 10 Crash course:</a:t>
            </a:r>
            <a:r>
              <a:rPr lang="en-US" baseline="0" dirty="0" smtClean="0"/>
              <a:t> </a:t>
            </a:r>
            <a:r>
              <a:rPr lang="en-US" baseline="0" dirty="0" smtClean="0"/>
              <a:t>Review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3"/>
          </p:nvPr>
        </p:nvSpPr>
        <p:spPr/>
        <p:txBody>
          <a:bodyPr>
            <a:normAutofit lnSpcReduction="10000"/>
          </a:bodyPr>
          <a:lstStyle/>
          <a:p>
            <a:r>
              <a:rPr lang="en-US" dirty="0" smtClean="0"/>
              <a:t>Desktop</a:t>
            </a:r>
          </a:p>
          <a:p>
            <a:r>
              <a:rPr lang="en-US" dirty="0" smtClean="0"/>
              <a:t>Start Menu/Search</a:t>
            </a:r>
          </a:p>
          <a:p>
            <a:r>
              <a:rPr lang="en-US" dirty="0" smtClean="0"/>
              <a:t>Action Center</a:t>
            </a:r>
          </a:p>
          <a:p>
            <a:r>
              <a:rPr lang="en-US" dirty="0" smtClean="0"/>
              <a:t>This PC: Change icon size</a:t>
            </a:r>
          </a:p>
          <a:p>
            <a:r>
              <a:rPr lang="en-US" dirty="0" smtClean="0"/>
              <a:t>This PC: Don’t hide extensions</a:t>
            </a:r>
          </a:p>
          <a:p>
            <a:r>
              <a:rPr lang="en-US" dirty="0" smtClean="0"/>
              <a:t>This</a:t>
            </a:r>
            <a:r>
              <a:rPr lang="en-US" baseline="0" dirty="0" smtClean="0"/>
              <a:t> PC: Map Network Drive</a:t>
            </a:r>
          </a:p>
          <a:p>
            <a:r>
              <a:rPr lang="en-US" baseline="0" dirty="0" smtClean="0"/>
              <a:t>This PC: Zipping files</a:t>
            </a:r>
            <a:endParaRPr lang="en-US" dirty="0" smtClean="0"/>
          </a:p>
          <a:p>
            <a:r>
              <a:rPr lang="en-US" dirty="0" smtClean="0"/>
              <a:t>Control Panel/Settings</a:t>
            </a:r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685800" y="6096000"/>
            <a:ext cx="8001000" cy="369332"/>
          </a:xfrm>
          <a:prstGeom prst="rect">
            <a:avLst/>
          </a:prstGeom>
          <a:solidFill>
            <a:schemeClr val="tx1"/>
          </a:solidFill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rgbClr val="000000"/>
                </a:solidFill>
              </a:rPr>
              <a:t>Thanks for reading</a:t>
            </a:r>
            <a:endParaRPr lang="en-US" dirty="0">
              <a:solidFill>
                <a:srgbClr val="000000"/>
              </a:solidFill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86401" y="885825"/>
            <a:ext cx="2920998" cy="2190750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06454" y="3352800"/>
            <a:ext cx="2900945" cy="21914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421050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Horizon">
  <a:themeElements>
    <a:clrScheme name="Horizon">
      <a:dk1>
        <a:srgbClr val="000000"/>
      </a:dk1>
      <a:lt1>
        <a:srgbClr val="FFFFFF"/>
      </a:lt1>
      <a:dk2>
        <a:srgbClr val="1F2123"/>
      </a:dk2>
      <a:lt2>
        <a:srgbClr val="DC9E1F"/>
      </a:lt2>
      <a:accent1>
        <a:srgbClr val="7E97AD"/>
      </a:accent1>
      <a:accent2>
        <a:srgbClr val="CC8E60"/>
      </a:accent2>
      <a:accent3>
        <a:srgbClr val="7A6A60"/>
      </a:accent3>
      <a:accent4>
        <a:srgbClr val="B4936D"/>
      </a:accent4>
      <a:accent5>
        <a:srgbClr val="67787B"/>
      </a:accent5>
      <a:accent6>
        <a:srgbClr val="9D936F"/>
      </a:accent6>
      <a:hlink>
        <a:srgbClr val="646464"/>
      </a:hlink>
      <a:folHlink>
        <a:srgbClr val="969696"/>
      </a:folHlink>
    </a:clrScheme>
    <a:fontScheme name="Horizon">
      <a:majorFont>
        <a:latin typeface="Arial Narrow"/>
        <a:ea typeface=""/>
        <a:cs typeface=""/>
        <a:font script="Jpan" typeface="HGｺﾞｼｯｸM"/>
        <a:font script="Hang" typeface="HY얕은샘물M"/>
        <a:font script="Hans" typeface="方正姚体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Arial Narrow"/>
        <a:ea typeface=""/>
        <a:cs typeface=""/>
        <a:font script="Jpan" typeface="HGｺﾞｼｯｸM"/>
        <a:font script="Hang" typeface="HY얕은샘물M"/>
        <a:font script="Hans" typeface="方正姚体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Horizon">
      <a:fillStyleLst>
        <a:solidFill>
          <a:schemeClr val="phClr"/>
        </a:solidFill>
        <a:gradFill rotWithShape="1">
          <a:gsLst>
            <a:gs pos="0">
              <a:schemeClr val="phClr">
                <a:tint val="83000"/>
                <a:shade val="100000"/>
                <a:satMod val="100000"/>
              </a:schemeClr>
            </a:gs>
            <a:gs pos="100000">
              <a:schemeClr val="phClr">
                <a:tint val="61000"/>
                <a:alpha val="100000"/>
                <a:satMod val="20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shade val="85000"/>
              </a:schemeClr>
            </a:gs>
            <a:gs pos="100000">
              <a:schemeClr val="phClr">
                <a:tint val="90000"/>
                <a:alpha val="100000"/>
                <a:satMod val="20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0795" cap="flat" cmpd="sng" algn="ctr">
          <a:solidFill>
            <a:schemeClr val="phClr"/>
          </a:solidFill>
          <a:prstDash val="solid"/>
        </a:ln>
        <a:ln w="15240" cap="flat" cmpd="sng" algn="ctr">
          <a:solidFill>
            <a:schemeClr val="phClr">
              <a:tint val="25000"/>
              <a:alpha val="25000"/>
            </a:schemeClr>
          </a:solidFill>
          <a:prstDash val="solid"/>
        </a:ln>
      </a:lnStyleLst>
      <a:effectStyleLst>
        <a:effectStyle>
          <a:effectLst>
            <a:outerShdw blurRad="38100" dist="254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42924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40000"/>
              </a:srgbClr>
            </a:outerShdw>
          </a:effectLst>
          <a:scene3d>
            <a:camera prst="orthographicFront">
              <a:rot lat="0" lon="0" rev="0"/>
            </a:camera>
            <a:lightRig rig="flat" dir="t">
              <a:rot lat="0" lon="0" rev="3600000"/>
            </a:lightRig>
          </a:scene3d>
          <a:sp3d prstMaterial="flat">
            <a:bevelT w="34925" h="47625" prst="coolSlant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6000"/>
                <a:shade val="100000"/>
                <a:alpha val="100000"/>
                <a:satMod val="140000"/>
              </a:schemeClr>
            </a:gs>
            <a:gs pos="31000">
              <a:schemeClr val="phClr">
                <a:tint val="100000"/>
                <a:shade val="90000"/>
                <a:alpha val="100000"/>
              </a:schemeClr>
            </a:gs>
            <a:gs pos="100000">
              <a:schemeClr val="phClr">
                <a:tint val="100000"/>
                <a:shade val="80000"/>
                <a:alpha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shade val="100000"/>
                <a:alpha val="100000"/>
                <a:satMod val="180000"/>
              </a:schemeClr>
            </a:gs>
            <a:gs pos="41000">
              <a:schemeClr val="phClr">
                <a:tint val="100000"/>
                <a:shade val="100000"/>
                <a:alpha val="100000"/>
                <a:satMod val="150000"/>
              </a:schemeClr>
            </a:gs>
            <a:gs pos="100000">
              <a:schemeClr val="phClr">
                <a:tint val="100000"/>
                <a:shade val="65000"/>
                <a:alpha val="100000"/>
              </a:schemeClr>
            </a:gs>
          </a:gsLst>
          <a:path path="circle">
            <a:fillToRect l="50000" t="80000" r="100000" b="10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Horizon</Template>
  <TotalTime>2188</TotalTime>
  <Words>761</Words>
  <Application>Microsoft Office PowerPoint</Application>
  <PresentationFormat>On-screen Show (4:3)</PresentationFormat>
  <Paragraphs>106</Paragraphs>
  <Slides>18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18</vt:i4>
      </vt:variant>
    </vt:vector>
  </HeadingPairs>
  <TitlesOfParts>
    <vt:vector size="19" baseType="lpstr">
      <vt:lpstr>Horizon</vt:lpstr>
      <vt:lpstr>Windows Crash Course</vt:lpstr>
      <vt:lpstr>Windows 10 Crash course: overview</vt:lpstr>
      <vt:lpstr>Windows 10 Crash course: Desktop</vt:lpstr>
      <vt:lpstr>Windows 10 Crash course: Start Menu </vt:lpstr>
      <vt:lpstr>Windows 10 Crash course: Cortana </vt:lpstr>
      <vt:lpstr>Windows 10 Crash course: Task View</vt:lpstr>
      <vt:lpstr>Windows 10 Crash course: Quick Launch</vt:lpstr>
      <vt:lpstr>Windows 10 Crash course: Task Bar</vt:lpstr>
      <vt:lpstr>Windows 10 Crash course: Notifications</vt:lpstr>
      <vt:lpstr>Windows 10 Crash course: Desktop peek</vt:lpstr>
      <vt:lpstr>Windows 10 Crash course: Action center</vt:lpstr>
      <vt:lpstr>Windows 10 Crash course: This pc</vt:lpstr>
      <vt:lpstr>Windows 10 Crash course: This pc</vt:lpstr>
      <vt:lpstr>Windows 10 Crash course: this pc</vt:lpstr>
      <vt:lpstr>Windows 10 Crash course: This PC</vt:lpstr>
      <vt:lpstr>Windows 10 Crash course: This PC</vt:lpstr>
      <vt:lpstr>Windows 10 Crash course: Control Panel</vt:lpstr>
      <vt:lpstr>Windows 10 Crash course: Review</vt:lpstr>
    </vt:vector>
  </TitlesOfParts>
  <Company>Temple College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Windows Crash Course</dc:title>
  <dc:creator>R. Craig Collins</dc:creator>
  <cp:lastModifiedBy>R. Craig Collins</cp:lastModifiedBy>
  <cp:revision>44</cp:revision>
  <cp:lastPrinted>2015-09-15T20:07:31Z</cp:lastPrinted>
  <dcterms:created xsi:type="dcterms:W3CDTF">2015-09-13T14:22:56Z</dcterms:created>
  <dcterms:modified xsi:type="dcterms:W3CDTF">2015-09-15T20:13:53Z</dcterms:modified>
</cp:coreProperties>
</file>