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10" r:id="rId3"/>
    <p:sldId id="298" r:id="rId4"/>
    <p:sldId id="299" r:id="rId5"/>
    <p:sldId id="290" r:id="rId6"/>
    <p:sldId id="257" r:id="rId7"/>
    <p:sldId id="301" r:id="rId8"/>
    <p:sldId id="262" r:id="rId9"/>
    <p:sldId id="300" r:id="rId10"/>
    <p:sldId id="309" r:id="rId11"/>
    <p:sldId id="269" r:id="rId12"/>
    <p:sldId id="295" r:id="rId13"/>
    <p:sldId id="275" r:id="rId14"/>
    <p:sldId id="270" r:id="rId15"/>
    <p:sldId id="272" r:id="rId16"/>
    <p:sldId id="273" r:id="rId17"/>
    <p:sldId id="274" r:id="rId18"/>
    <p:sldId id="277" r:id="rId19"/>
    <p:sldId id="276" r:id="rId20"/>
    <p:sldId id="278" r:id="rId21"/>
    <p:sldId id="279" r:id="rId22"/>
    <p:sldId id="280" r:id="rId23"/>
    <p:sldId id="281" r:id="rId24"/>
    <p:sldId id="282" r:id="rId25"/>
    <p:sldId id="283" r:id="rId26"/>
    <p:sldId id="289" r:id="rId27"/>
    <p:sldId id="284" r:id="rId28"/>
    <p:sldId id="285" r:id="rId29"/>
    <p:sldId id="286" r:id="rId30"/>
    <p:sldId id="288" r:id="rId31"/>
    <p:sldId id="292" r:id="rId32"/>
    <p:sldId id="293" r:id="rId33"/>
    <p:sldId id="294" r:id="rId34"/>
    <p:sldId id="296" r:id="rId35"/>
    <p:sldId id="297" r:id="rId36"/>
    <p:sldId id="302" r:id="rId37"/>
    <p:sldId id="303" r:id="rId38"/>
    <p:sldId id="304" r:id="rId39"/>
    <p:sldId id="305" r:id="rId40"/>
    <p:sldId id="306" r:id="rId41"/>
    <p:sldId id="307" r:id="rId42"/>
    <p:sldId id="291" r:id="rId43"/>
    <p:sldId id="311" r:id="rId44"/>
    <p:sldId id="308"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3" d="100"/>
          <a:sy n="123" d="100"/>
        </p:scale>
        <p:origin x="11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8/17/2017</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8/17/2017</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factitious.augamestudio.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oo.gl/TX4XYq"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goo.gl/ioqxHh"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snopes.com/photos/technology/fallout.asp"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allsides.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nytimes.com/interactive/2017/06/07/world/europe/anatomy-of-fake-news-russian-propaganda.html?smid=fb-nytimes&amp;smtyp=cur&amp;_r=0"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s://www.youtube.com/watch?v=AkwWcHekMdo" TargetMode="External"/><Relationship Id="rId3" Type="http://schemas.openxmlformats.org/officeDocument/2006/relationships/hyperlink" Target="http://factcheckingday.com/lesson-plan" TargetMode="External"/><Relationship Id="rId7" Type="http://schemas.openxmlformats.org/officeDocument/2006/relationships/hyperlink" Target="https://ed.stanford.edu/news/stanford-researchers-find-students-have-trouble-judging-credibility-information-online" TargetMode="External"/><Relationship Id="rId2" Type="http://schemas.openxmlformats.org/officeDocument/2006/relationships/hyperlink" Target="https://twitter.com/channel4news/status/832618082153676800" TargetMode="External"/><Relationship Id="rId1" Type="http://schemas.openxmlformats.org/officeDocument/2006/relationships/slideLayout" Target="../slideLayouts/slideLayout2.xml"/><Relationship Id="rId6" Type="http://schemas.openxmlformats.org/officeDocument/2006/relationships/hyperlink" Target="http://www.npr.org/sections/thetwo-way/2016/11/23/503129818/study-finds-students-have-dismaying-inability-to-tell-fake-news-from-real" TargetMode="External"/><Relationship Id="rId5" Type="http://schemas.openxmlformats.org/officeDocument/2006/relationships/hyperlink" Target="http://www.teenvogue.com/story/the-best-tips-for-spotting-fake-news-in-the-age-of-trump" TargetMode="External"/><Relationship Id="rId4" Type="http://schemas.openxmlformats.org/officeDocument/2006/relationships/hyperlink" Target="https://www.nytimes.com/interactive/2016/12/10/business/media/pizzagate.html" TargetMode="External"/><Relationship Id="rId9" Type="http://schemas.openxmlformats.org/officeDocument/2006/relationships/hyperlink" Target="https://www.carli.illinois.edu/sites/files/pub_serv/ICForum150618GrossmannHandout.pdf"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creativecommons.org/licenses/by/4.0/" TargetMode="External"/><Relationship Id="rId3" Type="http://schemas.openxmlformats.org/officeDocument/2006/relationships/hyperlink" Target="https://en.wikipedia.org/wiki/Milo_Yiannopoulos" TargetMode="External"/><Relationship Id="rId7" Type="http://schemas.openxmlformats.org/officeDocument/2006/relationships/hyperlink" Target="https://sheg.stanford.edu/upload/V3LessonPlans/Executive%20Summary%2011.21.16.pdf" TargetMode="External"/><Relationship Id="rId2" Type="http://schemas.openxmlformats.org/officeDocument/2006/relationships/hyperlink" Target="https://opinionator.blogs.nytimes.com/2016/03/09/googling-is-believing-trumping-the-informed-citizen/" TargetMode="External"/><Relationship Id="rId1" Type="http://schemas.openxmlformats.org/officeDocument/2006/relationships/slideLayout" Target="../slideLayouts/slideLayout2.xml"/><Relationship Id="rId6" Type="http://schemas.openxmlformats.org/officeDocument/2006/relationships/hyperlink" Target="https://www.buzzfeed.com/craigsilverman/how-the-hyperpartisan-sausage-is-made?bffbnews&amp;utm_term=.etrRk6YBr" TargetMode="External"/><Relationship Id="rId5" Type="http://schemas.openxmlformats.org/officeDocument/2006/relationships/hyperlink" Target="https://www.cnbc.com/2016/12/30/read-all-about-it-the-biggest-fake-news-stories-of-2016.html" TargetMode="External"/><Relationship Id="rId4" Type="http://schemas.openxmlformats.org/officeDocument/2006/relationships/hyperlink" Target="https://medium.com/@revkin/to-see-how-information-flows-online-try-a-backtrack-journal-e5e65e56bf6c"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thenewsliteracyproject.org/" TargetMode="External"/><Relationship Id="rId2" Type="http://schemas.openxmlformats.org/officeDocument/2006/relationships/hyperlink" Target="http://www.ala.org/acrl/standards/ilframework" TargetMode="External"/><Relationship Id="rId1" Type="http://schemas.openxmlformats.org/officeDocument/2006/relationships/slideLayout" Target="../slideLayouts/slideLayout2.xml"/><Relationship Id="rId5" Type="http://schemas.openxmlformats.org/officeDocument/2006/relationships/hyperlink" Target="https://www.nytimes.com/2017/01/19/learning/lesson-plans/evaluating-sources-in-a-post-truth-world-ideas-for-teaching-and-learning-about-fake-news.html" TargetMode="External"/><Relationship Id="rId4" Type="http://schemas.openxmlformats.org/officeDocument/2006/relationships/hyperlink" Target="https://dotearth.blogs.nytimes.com/2016/11/24/an-exercise-to-sift-for-sources-amid-a-blitz-of-fake-new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1031" y="2936929"/>
            <a:ext cx="8676222" cy="3200400"/>
          </a:xfrm>
        </p:spPr>
        <p:txBody>
          <a:bodyPr/>
          <a:lstStyle/>
          <a:p>
            <a:r>
              <a:rPr lang="en-US" b="1" dirty="0">
                <a:effectLst/>
              </a:rPr>
              <a:t>The Source </a:t>
            </a:r>
            <a:r>
              <a:rPr lang="en-US" b="1" dirty="0" smtClean="0">
                <a:effectLst/>
              </a:rPr>
              <a:t>Matters:</a:t>
            </a:r>
            <a:br>
              <a:rPr lang="en-US" b="1" dirty="0" smtClean="0">
                <a:effectLst/>
              </a:rPr>
            </a:br>
            <a:r>
              <a:rPr lang="en-US" b="1" dirty="0" smtClean="0">
                <a:effectLst/>
              </a:rPr>
              <a:t>Media </a:t>
            </a:r>
            <a:r>
              <a:rPr lang="en-US" b="1" dirty="0">
                <a:effectLst/>
              </a:rPr>
              <a:t>Literacy in the Age of Fake News</a:t>
            </a:r>
            <a:endParaRPr lang="en-US" b="1"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915" y="789786"/>
            <a:ext cx="6390068" cy="2840030"/>
          </a:xfrm>
          <a:prstGeom prst="rect">
            <a:avLst/>
          </a:prstGeom>
        </p:spPr>
      </p:pic>
      <p:sp>
        <p:nvSpPr>
          <p:cNvPr id="3" name="TextBox 2"/>
          <p:cNvSpPr txBox="1"/>
          <p:nvPr/>
        </p:nvSpPr>
        <p:spPr>
          <a:xfrm>
            <a:off x="4083803" y="6137329"/>
            <a:ext cx="5230678" cy="369332"/>
          </a:xfrm>
          <a:prstGeom prst="rect">
            <a:avLst/>
          </a:prstGeom>
          <a:noFill/>
        </p:spPr>
        <p:txBody>
          <a:bodyPr wrap="square" rtlCol="0">
            <a:spAutoFit/>
          </a:bodyPr>
          <a:lstStyle/>
          <a:p>
            <a:pPr algn="ctr"/>
            <a:r>
              <a:rPr lang="en-US" dirty="0" smtClean="0"/>
              <a:t>Kim George and Bev Van Note</a:t>
            </a:r>
            <a:endParaRPr lang="en-US" dirty="0"/>
          </a:p>
        </p:txBody>
      </p:sp>
    </p:spTree>
    <p:extLst>
      <p:ext uri="{BB962C8B-B14F-4D97-AF65-F5344CB8AC3E}">
        <p14:creationId xmlns:p14="http://schemas.microsoft.com/office/powerpoint/2010/main" val="1638839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we mean by </a:t>
            </a:r>
            <a:br>
              <a:rPr lang="en-US" dirty="0" smtClean="0"/>
            </a:br>
            <a:r>
              <a:rPr lang="en-US" dirty="0" smtClean="0"/>
              <a:t>“fake news”?</a:t>
            </a:r>
            <a:endParaRPr lang="en-US" dirty="0"/>
          </a:p>
        </p:txBody>
      </p:sp>
      <p:sp>
        <p:nvSpPr>
          <p:cNvPr id="5" name="Text Placeholder 4"/>
          <p:cNvSpPr>
            <a:spLocks noGrp="1"/>
          </p:cNvSpPr>
          <p:nvPr>
            <p:ph type="body" idx="1"/>
          </p:nvPr>
        </p:nvSpPr>
        <p:spPr/>
        <p:txBody>
          <a:bodyPr/>
          <a:lstStyle/>
          <a:p>
            <a:r>
              <a:rPr lang="en-US" dirty="0" smtClean="0"/>
              <a:t>An introduction to the issue</a:t>
            </a:r>
            <a:endParaRPr lang="en-US" dirty="0"/>
          </a:p>
        </p:txBody>
      </p:sp>
    </p:spTree>
    <p:extLst>
      <p:ext uri="{BB962C8B-B14F-4D97-AF65-F5344CB8AC3E}">
        <p14:creationId xmlns:p14="http://schemas.microsoft.com/office/powerpoint/2010/main" val="2424488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term “fake News” is everywhere</a:t>
            </a:r>
            <a:endParaRPr lang="en-US" dirty="0"/>
          </a:p>
        </p:txBody>
      </p:sp>
      <p:pic>
        <p:nvPicPr>
          <p:cNvPr id="4" name="Content Placeholder 3"/>
          <p:cNvPicPr>
            <a:picLocks noGrp="1" noChangeAspect="1"/>
          </p:cNvPicPr>
          <p:nvPr>
            <p:ph idx="1"/>
          </p:nvPr>
        </p:nvPicPr>
        <p:blipFill>
          <a:blip r:embed="rId2"/>
          <a:stretch>
            <a:fillRect/>
          </a:stretch>
        </p:blipFill>
        <p:spPr>
          <a:xfrm>
            <a:off x="1708275" y="2667000"/>
            <a:ext cx="8772275" cy="3124200"/>
          </a:xfrm>
          <a:prstGeom prst="rect">
            <a:avLst/>
          </a:prstGeom>
        </p:spPr>
      </p:pic>
      <p:sp>
        <p:nvSpPr>
          <p:cNvPr id="5" name="TextBox 4"/>
          <p:cNvSpPr txBox="1"/>
          <p:nvPr/>
        </p:nvSpPr>
        <p:spPr>
          <a:xfrm>
            <a:off x="4316278" y="6067586"/>
            <a:ext cx="6164272" cy="369332"/>
          </a:xfrm>
          <a:prstGeom prst="rect">
            <a:avLst/>
          </a:prstGeom>
          <a:noFill/>
        </p:spPr>
        <p:txBody>
          <a:bodyPr wrap="square" rtlCol="0">
            <a:spAutoFit/>
          </a:bodyPr>
          <a:lstStyle/>
          <a:p>
            <a:r>
              <a:rPr lang="en-US" i="1" dirty="0" smtClean="0"/>
              <a:t>Austin American-Statesman</a:t>
            </a:r>
            <a:r>
              <a:rPr lang="en-US" dirty="0" smtClean="0"/>
              <a:t>, 27</a:t>
            </a:r>
            <a:r>
              <a:rPr lang="en-US" dirty="0"/>
              <a:t> </a:t>
            </a:r>
            <a:r>
              <a:rPr lang="en-US" dirty="0" smtClean="0"/>
              <a:t>Jul. 2017</a:t>
            </a:r>
            <a:endParaRPr lang="en-US" i="1" dirty="0"/>
          </a:p>
        </p:txBody>
      </p:sp>
    </p:spTree>
    <p:extLst>
      <p:ext uri="{BB962C8B-B14F-4D97-AF65-F5344CB8AC3E}">
        <p14:creationId xmlns:p14="http://schemas.microsoft.com/office/powerpoint/2010/main" val="2822661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397431"/>
          </a:xfrm>
        </p:spPr>
        <p:txBody>
          <a:bodyPr/>
          <a:lstStyle/>
          <a:p>
            <a:r>
              <a:rPr lang="en-US" dirty="0" smtClean="0"/>
              <a:t>Would you Believe this headline?</a:t>
            </a:r>
            <a:endParaRPr lang="en-US" dirty="0"/>
          </a:p>
        </p:txBody>
      </p:sp>
      <p:sp>
        <p:nvSpPr>
          <p:cNvPr id="4" name="Rectangle 3"/>
          <p:cNvSpPr/>
          <p:nvPr/>
        </p:nvSpPr>
        <p:spPr>
          <a:xfrm>
            <a:off x="1141413" y="1683865"/>
            <a:ext cx="6096000" cy="646331"/>
          </a:xfrm>
          <a:prstGeom prst="rect">
            <a:avLst/>
          </a:prstGeom>
        </p:spPr>
        <p:txBody>
          <a:bodyPr>
            <a:spAutoFit/>
          </a:bodyPr>
          <a:lstStyle/>
          <a:p>
            <a:r>
              <a:rPr lang="en-US" b="1" dirty="0"/>
              <a:t>"Pope Francis shocks world, endorses Donald Trump for </a:t>
            </a:r>
            <a:r>
              <a:rPr lang="en-US" b="1" dirty="0" smtClean="0"/>
              <a:t>president“ (originally published by WTO5 News)</a:t>
            </a:r>
            <a:endParaRPr lang="en-US" b="1" dirty="0"/>
          </a:p>
        </p:txBody>
      </p:sp>
      <p:pic>
        <p:nvPicPr>
          <p:cNvPr id="1028" name="Picture 4" descr="Pope Franc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3" y="2330196"/>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3904" y="5678312"/>
            <a:ext cx="3473208" cy="600164"/>
          </a:xfrm>
          <a:prstGeom prst="rect">
            <a:avLst/>
          </a:prstGeom>
        </p:spPr>
        <p:txBody>
          <a:bodyPr wrap="square">
            <a:spAutoFit/>
          </a:bodyPr>
          <a:lstStyle/>
          <a:p>
            <a:r>
              <a:rPr lang="it-IT" sz="1100" dirty="0"/>
              <a:t>Giampiero Sposito | Reuters</a:t>
            </a:r>
          </a:p>
          <a:p>
            <a:r>
              <a:rPr lang="it-IT" sz="1100" dirty="0" smtClean="0"/>
              <a:t>Pope Francis</a:t>
            </a:r>
          </a:p>
          <a:p>
            <a:r>
              <a:rPr lang="it-IT" sz="1100" dirty="0" smtClean="0">
                <a:latin typeface="Century Gothic" panose="020B0502020202020204" pitchFamily="34" charset="0"/>
              </a:rPr>
              <a:t>In Ritchie, ‘‘Read All About It,’’ CNBC.com</a:t>
            </a:r>
            <a:endParaRPr lang="it-IT" sz="1100" dirty="0">
              <a:latin typeface="Century Gothic" panose="020B0502020202020204" pitchFamily="34" charset="0"/>
            </a:endParaRPr>
          </a:p>
        </p:txBody>
      </p:sp>
    </p:spTree>
    <p:extLst>
      <p:ext uri="{BB962C8B-B14F-4D97-AF65-F5344CB8AC3E}">
        <p14:creationId xmlns:p14="http://schemas.microsoft.com/office/powerpoint/2010/main" val="417207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52293" y="141667"/>
            <a:ext cx="6375042" cy="6595673"/>
          </a:xfrm>
          <a:prstGeom prst="rect">
            <a:avLst/>
          </a:prstGeom>
        </p:spPr>
      </p:pic>
    </p:spTree>
    <p:extLst>
      <p:ext uri="{BB962C8B-B14F-4D97-AF65-F5344CB8AC3E}">
        <p14:creationId xmlns:p14="http://schemas.microsoft.com/office/powerpoint/2010/main" val="819593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Defining “FAKE” News</a:t>
            </a:r>
            <a:endParaRPr lang="en-US" b="1" dirty="0"/>
          </a:p>
        </p:txBody>
      </p:sp>
      <p:sp>
        <p:nvSpPr>
          <p:cNvPr id="3" name="Content Placeholder 2"/>
          <p:cNvSpPr>
            <a:spLocks noGrp="1"/>
          </p:cNvSpPr>
          <p:nvPr>
            <p:ph idx="1"/>
          </p:nvPr>
        </p:nvSpPr>
        <p:spPr>
          <a:xfrm>
            <a:off x="1141413" y="2086377"/>
            <a:ext cx="9905998" cy="3704823"/>
          </a:xfrm>
        </p:spPr>
        <p:txBody>
          <a:bodyPr>
            <a:normAutofit lnSpcReduction="10000"/>
          </a:bodyPr>
          <a:lstStyle/>
          <a:p>
            <a:pPr marL="0" indent="0">
              <a:buNone/>
            </a:pPr>
            <a:r>
              <a:rPr lang="en-US" cap="none" dirty="0" smtClean="0"/>
              <a:t>Fake news is NOT:</a:t>
            </a:r>
          </a:p>
          <a:p>
            <a:r>
              <a:rPr lang="en-US" cap="none" dirty="0" smtClean="0"/>
              <a:t>an error in reporting (usually corrected within a short period of time).</a:t>
            </a:r>
          </a:p>
          <a:p>
            <a:r>
              <a:rPr lang="en-US" cap="none" dirty="0" smtClean="0"/>
              <a:t>a bias in reporting.</a:t>
            </a:r>
          </a:p>
          <a:p>
            <a:r>
              <a:rPr lang="en-US" cap="none" dirty="0" smtClean="0"/>
              <a:t>news you don’t like to hear because it says something different than what you believe.</a:t>
            </a:r>
          </a:p>
          <a:p>
            <a:endParaRPr lang="en-US" cap="none" dirty="0"/>
          </a:p>
          <a:p>
            <a:pPr marL="0" indent="0">
              <a:buNone/>
            </a:pPr>
            <a:r>
              <a:rPr lang="en-US" cap="none" dirty="0" smtClean="0"/>
              <a:t>Fake news is:  </a:t>
            </a:r>
          </a:p>
          <a:p>
            <a:r>
              <a:rPr lang="en-US" cap="none" dirty="0" smtClean="0"/>
              <a:t>news that is made up, false, not true.</a:t>
            </a:r>
          </a:p>
          <a:p>
            <a:r>
              <a:rPr lang="en-US" cap="none" dirty="0"/>
              <a:t>n</a:t>
            </a:r>
            <a:r>
              <a:rPr lang="en-US" cap="none" dirty="0" smtClean="0"/>
              <a:t>ews that pretends to be from one source but is really from another.</a:t>
            </a:r>
            <a:endParaRPr lang="en-US" cap="none" dirty="0"/>
          </a:p>
        </p:txBody>
      </p:sp>
    </p:spTree>
    <p:extLst>
      <p:ext uri="{BB962C8B-B14F-4D97-AF65-F5344CB8AC3E}">
        <p14:creationId xmlns:p14="http://schemas.microsoft.com/office/powerpoint/2010/main" val="3648397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good are you at identifying fake news?</a:t>
            </a:r>
            <a:endParaRPr lang="en-US" dirty="0"/>
          </a:p>
        </p:txBody>
      </p:sp>
      <p:sp>
        <p:nvSpPr>
          <p:cNvPr id="3" name="Content Placeholder 2"/>
          <p:cNvSpPr>
            <a:spLocks noGrp="1"/>
          </p:cNvSpPr>
          <p:nvPr>
            <p:ph idx="1"/>
          </p:nvPr>
        </p:nvSpPr>
        <p:spPr/>
        <p:txBody>
          <a:bodyPr/>
          <a:lstStyle/>
          <a:p>
            <a:pPr marL="0" indent="0">
              <a:buNone/>
            </a:pPr>
            <a:endParaRPr lang="en-US" dirty="0" smtClean="0">
              <a:hlinkClick r:id="rId2"/>
            </a:endParaRPr>
          </a:p>
          <a:p>
            <a:r>
              <a:rPr lang="en-US" dirty="0" smtClean="0"/>
              <a:t>Try this quiz:</a:t>
            </a:r>
          </a:p>
          <a:p>
            <a:pPr marL="457200" lvl="1" indent="0">
              <a:buNone/>
            </a:pPr>
            <a:r>
              <a:rPr lang="en-US" dirty="0" smtClean="0">
                <a:hlinkClick r:id="rId2"/>
              </a:rPr>
              <a:t>http</a:t>
            </a:r>
            <a:r>
              <a:rPr lang="en-US" dirty="0">
                <a:hlinkClick r:id="rId2"/>
              </a:rPr>
              <a:t>://factitious.augamestudio.com/#/</a:t>
            </a:r>
            <a:endParaRPr lang="en-US" dirty="0"/>
          </a:p>
          <a:p>
            <a:endParaRPr lang="en-US" dirty="0"/>
          </a:p>
        </p:txBody>
      </p:sp>
    </p:spTree>
    <p:extLst>
      <p:ext uri="{BB962C8B-B14F-4D97-AF65-F5344CB8AC3E}">
        <p14:creationId xmlns:p14="http://schemas.microsoft.com/office/powerpoint/2010/main" val="1837114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219200"/>
          </a:xfrm>
        </p:spPr>
        <p:txBody>
          <a:bodyPr/>
          <a:lstStyle/>
          <a:p>
            <a:r>
              <a:rPr lang="en-US" dirty="0" smtClean="0"/>
              <a:t>Why does it matter?</a:t>
            </a:r>
            <a:endParaRPr lang="en-US" dirty="0"/>
          </a:p>
        </p:txBody>
      </p:sp>
      <p:pic>
        <p:nvPicPr>
          <p:cNvPr id="4" name="Content Placeholder 3"/>
          <p:cNvPicPr>
            <a:picLocks noGrp="1"/>
          </p:cNvPicPr>
          <p:nvPr>
            <p:ph idx="1"/>
          </p:nvPr>
        </p:nvPicPr>
        <p:blipFill>
          <a:blip r:embed="rId2"/>
          <a:stretch>
            <a:fillRect/>
          </a:stretch>
        </p:blipFill>
        <p:spPr>
          <a:xfrm>
            <a:off x="2583803" y="2178848"/>
            <a:ext cx="7371567" cy="3153006"/>
          </a:xfrm>
          <a:prstGeom prst="rect">
            <a:avLst/>
          </a:prstGeom>
        </p:spPr>
      </p:pic>
      <p:sp>
        <p:nvSpPr>
          <p:cNvPr id="5" name="TextBox 4"/>
          <p:cNvSpPr txBox="1"/>
          <p:nvPr/>
        </p:nvSpPr>
        <p:spPr>
          <a:xfrm>
            <a:off x="4250028" y="5376965"/>
            <a:ext cx="6272011" cy="646331"/>
          </a:xfrm>
          <a:prstGeom prst="rect">
            <a:avLst/>
          </a:prstGeom>
          <a:noFill/>
        </p:spPr>
        <p:txBody>
          <a:bodyPr wrap="square" rtlCol="0">
            <a:spAutoFit/>
          </a:bodyPr>
          <a:lstStyle/>
          <a:p>
            <a:r>
              <a:rPr lang="en-US" dirty="0" smtClean="0"/>
              <a:t>Source:  a newly-presented state law in California that asks for media literacy education written by Sen. Dodd</a:t>
            </a:r>
            <a:endParaRPr lang="en-US" dirty="0"/>
          </a:p>
        </p:txBody>
      </p:sp>
    </p:spTree>
    <p:extLst>
      <p:ext uri="{BB962C8B-B14F-4D97-AF65-F5344CB8AC3E}">
        <p14:creationId xmlns:p14="http://schemas.microsoft.com/office/powerpoint/2010/main" val="1069021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it matter for our students?</a:t>
            </a:r>
            <a:endParaRPr lang="en-US" dirty="0"/>
          </a:p>
        </p:txBody>
      </p:sp>
      <p:sp>
        <p:nvSpPr>
          <p:cNvPr id="3" name="Content Placeholder 2"/>
          <p:cNvSpPr>
            <a:spLocks noGrp="1"/>
          </p:cNvSpPr>
          <p:nvPr>
            <p:ph idx="1"/>
          </p:nvPr>
        </p:nvSpPr>
        <p:spPr/>
        <p:txBody>
          <a:bodyPr/>
          <a:lstStyle/>
          <a:p>
            <a:r>
              <a:rPr lang="en-US" dirty="0" smtClean="0">
                <a:latin typeface="Century Gothic" panose="020B0502020202020204" pitchFamily="34" charset="0"/>
              </a:rPr>
              <a:t>2016 Stanford study shows “stunning and dismaying” lack of ability. Researchers say, “in every case and at every level, we were taken aback by students’ lack of preparation” (Donald).</a:t>
            </a:r>
          </a:p>
          <a:p>
            <a:r>
              <a:rPr lang="en-US" dirty="0" smtClean="0">
                <a:latin typeface="Century Gothic" panose="020B0502020202020204" pitchFamily="34" charset="0"/>
              </a:rPr>
              <a:t>Michael P. Lynch says, </a:t>
            </a:r>
            <a:r>
              <a:rPr lang="en-US" dirty="0">
                <a:effectLst/>
              </a:rPr>
              <a:t>“The Internet is both the world’s best fact-checker and the world’s best bias-confirmer—often at the same time</a:t>
            </a:r>
            <a:r>
              <a:rPr lang="en-US" dirty="0" smtClean="0">
                <a:effectLst/>
              </a:rPr>
              <a:t>.” (Stanford History Education Group).</a:t>
            </a:r>
          </a:p>
          <a:p>
            <a:r>
              <a:rPr lang="en-US" dirty="0" smtClean="0">
                <a:effectLst/>
                <a:latin typeface="Century Gothic" panose="020B0502020202020204" pitchFamily="34" charset="0"/>
              </a:rPr>
              <a:t>Students lack critical thinking skills with regard to online content.</a:t>
            </a:r>
            <a:endParaRPr lang="en-US" dirty="0">
              <a:latin typeface="Century Gothic" panose="020B0502020202020204" pitchFamily="34" charset="0"/>
            </a:endParaRPr>
          </a:p>
        </p:txBody>
      </p:sp>
    </p:spTree>
    <p:extLst>
      <p:ext uri="{BB962C8B-B14F-4D97-AF65-F5344CB8AC3E}">
        <p14:creationId xmlns:p14="http://schemas.microsoft.com/office/powerpoint/2010/main" val="913843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Reliability of an online source</a:t>
            </a:r>
            <a:endParaRPr lang="en-US" dirty="0"/>
          </a:p>
        </p:txBody>
      </p:sp>
      <p:sp>
        <p:nvSpPr>
          <p:cNvPr id="3" name="Text Placeholder 2"/>
          <p:cNvSpPr>
            <a:spLocks noGrp="1"/>
          </p:cNvSpPr>
          <p:nvPr>
            <p:ph type="body" idx="1"/>
          </p:nvPr>
        </p:nvSpPr>
        <p:spPr/>
        <p:txBody>
          <a:bodyPr/>
          <a:lstStyle/>
          <a:p>
            <a:r>
              <a:rPr lang="en-US" dirty="0" smtClean="0"/>
              <a:t> a Step-by-step method</a:t>
            </a:r>
            <a:endParaRPr lang="en-US" dirty="0"/>
          </a:p>
        </p:txBody>
      </p:sp>
    </p:spTree>
    <p:extLst>
      <p:ext uri="{BB962C8B-B14F-4D97-AF65-F5344CB8AC3E}">
        <p14:creationId xmlns:p14="http://schemas.microsoft.com/office/powerpoint/2010/main" val="2791091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Evaluating reliability  </a:t>
            </a:r>
            <a:br>
              <a:rPr lang="en-US" b="1" dirty="0" smtClean="0"/>
            </a:br>
            <a:r>
              <a:rPr lang="en-US" b="1" dirty="0" smtClean="0"/>
              <a:t>STEP 1:  Look at the URL.</a:t>
            </a:r>
            <a:r>
              <a:rPr lang="en-US" dirty="0" smtClean="0"/>
              <a:t/>
            </a:r>
            <a:br>
              <a:rPr lang="en-US" dirty="0" smtClean="0"/>
            </a:br>
            <a:endParaRPr lang="en-US" b="1" dirty="0"/>
          </a:p>
        </p:txBody>
      </p:sp>
      <p:sp>
        <p:nvSpPr>
          <p:cNvPr id="3" name="Content Placeholder 2"/>
          <p:cNvSpPr>
            <a:spLocks noGrp="1"/>
          </p:cNvSpPr>
          <p:nvPr>
            <p:ph idx="1"/>
          </p:nvPr>
        </p:nvSpPr>
        <p:spPr>
          <a:xfrm>
            <a:off x="1141413" y="2086379"/>
            <a:ext cx="9905998" cy="4056844"/>
          </a:xfrm>
        </p:spPr>
        <p:txBody>
          <a:bodyPr>
            <a:normAutofit/>
          </a:bodyPr>
          <a:lstStyle/>
          <a:p>
            <a:r>
              <a:rPr lang="en-US" sz="2400" dirty="0" smtClean="0"/>
              <a:t>D</a:t>
            </a:r>
            <a:r>
              <a:rPr lang="en-US" sz="2400" cap="none" dirty="0" smtClean="0"/>
              <a:t>oes the URL make sense? </a:t>
            </a:r>
          </a:p>
          <a:p>
            <a:r>
              <a:rPr lang="en-US" sz="2400" cap="none" dirty="0" smtClean="0"/>
              <a:t>Does the URL address/name of the website seem biased?  (GunsforAmerica.org or goneleft.org probably are biased groups)</a:t>
            </a:r>
          </a:p>
          <a:p>
            <a:r>
              <a:rPr lang="en-US" sz="2400" cap="none" dirty="0" smtClean="0"/>
              <a:t>Does the URL have “</a:t>
            </a:r>
            <a:r>
              <a:rPr lang="en-US" sz="2400" cap="none" dirty="0" err="1" smtClean="0"/>
              <a:t>wordpress</a:t>
            </a:r>
            <a:r>
              <a:rPr lang="en-US" sz="2400" cap="none" dirty="0" smtClean="0"/>
              <a:t>”  or “blogger” in the address?  If so, this will be a blog, will have little editorial supervision, and will also most likely represent opinions over facts.  If the article states “Opinion” or “Perspective” next to it, this will be opinion-based.</a:t>
            </a:r>
            <a:endParaRPr lang="en-US" sz="2400" dirty="0" smtClean="0"/>
          </a:p>
        </p:txBody>
      </p:sp>
    </p:spTree>
    <p:extLst>
      <p:ext uri="{BB962C8B-B14F-4D97-AF65-F5344CB8AC3E}">
        <p14:creationId xmlns:p14="http://schemas.microsoft.com/office/powerpoint/2010/main" val="1677906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reliability  </a:t>
            </a:r>
            <a:br>
              <a:rPr lang="en-US" b="1" dirty="0"/>
            </a:br>
            <a:r>
              <a:rPr lang="en-US" b="1" dirty="0"/>
              <a:t>STEP </a:t>
            </a:r>
            <a:r>
              <a:rPr lang="en-US" b="1" dirty="0" smtClean="0"/>
              <a:t>2:  </a:t>
            </a:r>
            <a:r>
              <a:rPr lang="en-US" b="1" dirty="0"/>
              <a:t>Look at the </a:t>
            </a:r>
            <a:r>
              <a:rPr lang="en-US" b="1" dirty="0" smtClean="0"/>
              <a:t>source/article itself.</a:t>
            </a:r>
            <a:endParaRPr lang="en-US" dirty="0"/>
          </a:p>
        </p:txBody>
      </p:sp>
      <p:sp>
        <p:nvSpPr>
          <p:cNvPr id="3" name="Content Placeholder 2"/>
          <p:cNvSpPr>
            <a:spLocks noGrp="1"/>
          </p:cNvSpPr>
          <p:nvPr>
            <p:ph idx="1"/>
          </p:nvPr>
        </p:nvSpPr>
        <p:spPr/>
        <p:txBody>
          <a:bodyPr/>
          <a:lstStyle/>
          <a:p>
            <a:r>
              <a:rPr lang="en-US" sz="2800" cap="none" dirty="0">
                <a:effectLst/>
              </a:rPr>
              <a:t>Who is the author?  Does he/she have a bias? </a:t>
            </a:r>
          </a:p>
          <a:p>
            <a:r>
              <a:rPr lang="en-US" sz="2800" cap="none" dirty="0" smtClean="0">
                <a:effectLst/>
              </a:rPr>
              <a:t>Is </a:t>
            </a:r>
            <a:r>
              <a:rPr lang="en-US" sz="2800" cap="none" dirty="0">
                <a:effectLst/>
              </a:rPr>
              <a:t>there a reliance </a:t>
            </a:r>
            <a:r>
              <a:rPr lang="en-US" sz="2800" cap="none" dirty="0" smtClean="0">
                <a:effectLst/>
              </a:rPr>
              <a:t>in the writing on </a:t>
            </a:r>
            <a:r>
              <a:rPr lang="en-US" sz="2800" cap="none" dirty="0">
                <a:effectLst/>
              </a:rPr>
              <a:t>facts rather than opinions?</a:t>
            </a:r>
          </a:p>
          <a:p>
            <a:r>
              <a:rPr lang="en-US" sz="2800" cap="none" dirty="0">
                <a:effectLst/>
              </a:rPr>
              <a:t>Is </a:t>
            </a:r>
            <a:r>
              <a:rPr lang="en-US" sz="2800" cap="none" dirty="0" smtClean="0">
                <a:effectLst/>
              </a:rPr>
              <a:t>the article </a:t>
            </a:r>
            <a:r>
              <a:rPr lang="en-US" sz="2800" cap="none" dirty="0">
                <a:effectLst/>
              </a:rPr>
              <a:t>current?  Recent?  </a:t>
            </a:r>
          </a:p>
          <a:p>
            <a:endParaRPr lang="en-US" dirty="0"/>
          </a:p>
        </p:txBody>
      </p:sp>
    </p:spTree>
    <p:extLst>
      <p:ext uri="{BB962C8B-B14F-4D97-AF65-F5344CB8AC3E}">
        <p14:creationId xmlns:p14="http://schemas.microsoft.com/office/powerpoint/2010/main" val="302639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a:t>
            </a:r>
            <a:r>
              <a:rPr lang="en-US" b="1" dirty="0" smtClean="0"/>
              <a:t>reliability  </a:t>
            </a:r>
            <a:br>
              <a:rPr lang="en-US" b="1" dirty="0" smtClean="0"/>
            </a:br>
            <a:r>
              <a:rPr lang="en-US" b="1" dirty="0" smtClean="0"/>
              <a:t>step 3:  Examine other sources.</a:t>
            </a:r>
            <a:endParaRPr lang="en-US" b="1" dirty="0"/>
          </a:p>
        </p:txBody>
      </p:sp>
      <p:sp>
        <p:nvSpPr>
          <p:cNvPr id="3" name="Content Placeholder 2"/>
          <p:cNvSpPr>
            <a:spLocks noGrp="1"/>
          </p:cNvSpPr>
          <p:nvPr>
            <p:ph idx="1"/>
          </p:nvPr>
        </p:nvSpPr>
        <p:spPr>
          <a:xfrm>
            <a:off x="1141413" y="2514600"/>
            <a:ext cx="9905998" cy="4040745"/>
          </a:xfrm>
        </p:spPr>
        <p:txBody>
          <a:bodyPr>
            <a:normAutofit/>
          </a:bodyPr>
          <a:lstStyle/>
          <a:p>
            <a:r>
              <a:rPr lang="en-US" sz="2400" dirty="0" smtClean="0">
                <a:effectLst/>
              </a:rPr>
              <a:t>A</a:t>
            </a:r>
            <a:r>
              <a:rPr lang="en-US" sz="2400" cap="none" dirty="0" smtClean="0">
                <a:effectLst/>
              </a:rPr>
              <a:t>re other known/reputable </a:t>
            </a:r>
            <a:r>
              <a:rPr lang="en-US" sz="2400" cap="none" dirty="0">
                <a:effectLst/>
              </a:rPr>
              <a:t>news </a:t>
            </a:r>
            <a:r>
              <a:rPr lang="en-US" sz="2400" cap="none" dirty="0" smtClean="0">
                <a:effectLst/>
              </a:rPr>
              <a:t>sites reporting </a:t>
            </a:r>
            <a:r>
              <a:rPr lang="en-US" sz="2400" cap="none" dirty="0">
                <a:effectLst/>
              </a:rPr>
              <a:t>on the </a:t>
            </a:r>
            <a:r>
              <a:rPr lang="en-US" sz="2400" cap="none" dirty="0" smtClean="0">
                <a:effectLst/>
              </a:rPr>
              <a:t>story?  There </a:t>
            </a:r>
            <a:r>
              <a:rPr lang="en-US" sz="2400" cap="none" dirty="0">
                <a:effectLst/>
              </a:rPr>
              <a:t>should typically be more than one </a:t>
            </a:r>
            <a:r>
              <a:rPr lang="en-US" sz="2400" cap="none" dirty="0" smtClean="0">
                <a:effectLst/>
              </a:rPr>
              <a:t>reputable source </a:t>
            </a:r>
            <a:r>
              <a:rPr lang="en-US" sz="2400" cap="none" dirty="0">
                <a:effectLst/>
              </a:rPr>
              <a:t>reporting on a topic or event</a:t>
            </a:r>
            <a:r>
              <a:rPr lang="en-US" sz="2400" cap="none" dirty="0" smtClean="0">
                <a:effectLst/>
              </a:rPr>
              <a:t>.</a:t>
            </a:r>
          </a:p>
          <a:p>
            <a:r>
              <a:rPr lang="en-US" sz="2400" cap="none" dirty="0" smtClean="0">
                <a:effectLst/>
              </a:rPr>
              <a:t>Are there links and references to other sources listed?  If so, are these links and sources reliable? Look up the sources.  Is the information being </a:t>
            </a:r>
            <a:r>
              <a:rPr lang="en-US" sz="2400" cap="none" dirty="0">
                <a:effectLst/>
              </a:rPr>
              <a:t>accurately reflected and reported? Are officials being cited? Can you confirm their quotes elsewhere? Some media literacy and critical scholars call this triangulation: Verify details, facts, quotes, etc. with multiple sources. </a:t>
            </a:r>
            <a:endParaRPr lang="en-US" sz="2400" cap="none" dirty="0" smtClean="0">
              <a:effectLst/>
            </a:endParaRPr>
          </a:p>
          <a:p>
            <a:pPr marL="0" indent="0">
              <a:buNone/>
            </a:pPr>
            <a:endParaRPr lang="en-US" dirty="0"/>
          </a:p>
        </p:txBody>
      </p:sp>
    </p:spTree>
    <p:extLst>
      <p:ext uri="{BB962C8B-B14F-4D97-AF65-F5344CB8AC3E}">
        <p14:creationId xmlns:p14="http://schemas.microsoft.com/office/powerpoint/2010/main" val="1298172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Evaluating Reliability</a:t>
            </a:r>
            <a:br>
              <a:rPr lang="en-US" sz="2800" b="1" dirty="0" smtClean="0"/>
            </a:br>
            <a:r>
              <a:rPr lang="en-US" sz="2800" b="1" dirty="0" smtClean="0"/>
              <a:t>step 4: </a:t>
            </a:r>
            <a:r>
              <a:rPr lang="en-US" sz="2800" b="1" dirty="0"/>
              <a:t>Research </a:t>
            </a:r>
            <a:r>
              <a:rPr lang="en-US" sz="2800" b="1" dirty="0" smtClean="0"/>
              <a:t>“</a:t>
            </a:r>
            <a:r>
              <a:rPr lang="en-US" sz="2800" b="1" dirty="0"/>
              <a:t>About Us” or “Contact </a:t>
            </a:r>
            <a:r>
              <a:rPr lang="en-US" sz="2800" b="1" dirty="0" smtClean="0"/>
              <a:t>Us.”</a:t>
            </a:r>
            <a:endParaRPr lang="en-US" sz="2800" b="1" dirty="0"/>
          </a:p>
        </p:txBody>
      </p:sp>
      <p:sp>
        <p:nvSpPr>
          <p:cNvPr id="3" name="Content Placeholder 2"/>
          <p:cNvSpPr>
            <a:spLocks noGrp="1"/>
          </p:cNvSpPr>
          <p:nvPr>
            <p:ph idx="1"/>
          </p:nvPr>
        </p:nvSpPr>
        <p:spPr>
          <a:xfrm>
            <a:off x="1141413" y="2240924"/>
            <a:ext cx="9905998" cy="3837903"/>
          </a:xfrm>
        </p:spPr>
        <p:txBody>
          <a:bodyPr>
            <a:normAutofit fontScale="92500"/>
          </a:bodyPr>
          <a:lstStyle/>
          <a:p>
            <a:r>
              <a:rPr lang="en-US" cap="none" dirty="0" smtClean="0">
                <a:effectLst/>
              </a:rPr>
              <a:t>Google </a:t>
            </a:r>
            <a:r>
              <a:rPr lang="en-US" cap="none" dirty="0">
                <a:effectLst/>
              </a:rPr>
              <a:t>every title/domain name/anyone listed in the “About Us” section to see if anyone has previously reported on the website </a:t>
            </a:r>
            <a:r>
              <a:rPr lang="en-US" cap="none" dirty="0" smtClean="0">
                <a:effectLst/>
              </a:rPr>
              <a:t>(</a:t>
            </a:r>
            <a:r>
              <a:rPr lang="en-US" cap="none" dirty="0">
                <a:effectLst/>
              </a:rPr>
              <a:t>S</a:t>
            </a:r>
            <a:r>
              <a:rPr lang="en-US" cap="none" dirty="0" smtClean="0">
                <a:effectLst/>
              </a:rPr>
              <a:t>nopes</a:t>
            </a:r>
            <a:r>
              <a:rPr lang="en-US" cap="none" dirty="0">
                <a:effectLst/>
              </a:rPr>
              <a:t>, </a:t>
            </a:r>
            <a:r>
              <a:rPr lang="en-US" cap="none" dirty="0" err="1" smtClean="0">
                <a:effectLst/>
              </a:rPr>
              <a:t>Politifact</a:t>
            </a:r>
            <a:r>
              <a:rPr lang="en-US" cap="none" dirty="0">
                <a:effectLst/>
              </a:rPr>
              <a:t>, </a:t>
            </a:r>
            <a:r>
              <a:rPr lang="en-US" cap="none" dirty="0" smtClean="0">
                <a:effectLst/>
              </a:rPr>
              <a:t>Factcheck.org</a:t>
            </a:r>
            <a:r>
              <a:rPr lang="en-US" cap="none" dirty="0">
                <a:effectLst/>
              </a:rPr>
              <a:t>, etc.) or whether it has a W</a:t>
            </a:r>
            <a:r>
              <a:rPr lang="en-US" cap="none" dirty="0" smtClean="0">
                <a:effectLst/>
              </a:rPr>
              <a:t>ikipedia page </a:t>
            </a:r>
            <a:r>
              <a:rPr lang="en-US" cap="none" dirty="0">
                <a:effectLst/>
              </a:rPr>
              <a:t>detailing its </a:t>
            </a:r>
            <a:r>
              <a:rPr lang="en-US" cap="none" dirty="0" smtClean="0">
                <a:effectLst/>
              </a:rPr>
              <a:t>background.  Be aware that reading the site’s “About Us” link may or may not be true.  Information provided in Google may provide more truthful information.</a:t>
            </a:r>
          </a:p>
          <a:p>
            <a:r>
              <a:rPr lang="en-US" cap="none" dirty="0" smtClean="0">
                <a:effectLst/>
              </a:rPr>
              <a:t>Look for information about the credentials and backgrounds of writers.  Are there editors?  Publishers?  Who pays them?  Who runs the website?  Is there a legal disclaimer section that would reveal if the site is a satirical website like </a:t>
            </a:r>
            <a:r>
              <a:rPr lang="en-US" i="1" cap="none" dirty="0" smtClean="0">
                <a:effectLst/>
              </a:rPr>
              <a:t>The Onion</a:t>
            </a:r>
            <a:r>
              <a:rPr lang="en-US" cap="none" dirty="0" smtClean="0">
                <a:effectLst/>
              </a:rPr>
              <a:t>?</a:t>
            </a:r>
          </a:p>
          <a:p>
            <a:r>
              <a:rPr lang="en-US" cap="none" dirty="0" smtClean="0">
                <a:effectLst/>
              </a:rPr>
              <a:t>Realize that if there is no information “about us” or if no individual authors are ever listed on the news source, this most likely is a source you want to skip.</a:t>
            </a:r>
          </a:p>
        </p:txBody>
      </p:sp>
    </p:spTree>
    <p:extLst>
      <p:ext uri="{BB962C8B-B14F-4D97-AF65-F5344CB8AC3E}">
        <p14:creationId xmlns:p14="http://schemas.microsoft.com/office/powerpoint/2010/main" val="1004181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a:t>
            </a:r>
            <a:r>
              <a:rPr lang="en-US" b="1" dirty="0" smtClean="0"/>
              <a:t>reliability</a:t>
            </a:r>
            <a:br>
              <a:rPr lang="en-US" b="1" dirty="0" smtClean="0"/>
            </a:br>
            <a:r>
              <a:rPr lang="en-US" b="1" dirty="0" smtClean="0"/>
              <a:t>Step 5:  analyze the STYLE.</a:t>
            </a:r>
            <a:endParaRPr lang="en-US" b="1" dirty="0"/>
          </a:p>
        </p:txBody>
      </p:sp>
      <p:sp>
        <p:nvSpPr>
          <p:cNvPr id="3" name="Content Placeholder 2"/>
          <p:cNvSpPr>
            <a:spLocks noGrp="1"/>
          </p:cNvSpPr>
          <p:nvPr>
            <p:ph idx="1"/>
          </p:nvPr>
        </p:nvSpPr>
        <p:spPr>
          <a:xfrm>
            <a:off x="1141413" y="2666999"/>
            <a:ext cx="9905998" cy="3411829"/>
          </a:xfrm>
        </p:spPr>
        <p:txBody>
          <a:bodyPr>
            <a:normAutofit lnSpcReduction="10000"/>
          </a:bodyPr>
          <a:lstStyle/>
          <a:p>
            <a:r>
              <a:rPr lang="en-US" cap="none" dirty="0" smtClean="0">
                <a:effectLst/>
              </a:rPr>
              <a:t>Are there numerous grammatical and spelling errors?</a:t>
            </a:r>
          </a:p>
          <a:p>
            <a:r>
              <a:rPr lang="en-US" cap="none" dirty="0" smtClean="0">
                <a:effectLst/>
              </a:rPr>
              <a:t>Are there ALL CAPS in the headlines or in the body text?  </a:t>
            </a:r>
          </a:p>
          <a:p>
            <a:r>
              <a:rPr lang="en-US" cap="none" dirty="0" smtClean="0">
                <a:effectLst/>
              </a:rPr>
              <a:t>Does the headline have loaded language or words intended to shock or create emotion?  This may be click-bait, intended to get the reader to click on the link and create advertising money.</a:t>
            </a:r>
          </a:p>
          <a:p>
            <a:r>
              <a:rPr lang="en-US" cap="none" dirty="0" smtClean="0">
                <a:effectLst/>
              </a:rPr>
              <a:t>Does the language of the headline or article include slang?  </a:t>
            </a:r>
          </a:p>
          <a:p>
            <a:endParaRPr lang="en-US" cap="none" dirty="0">
              <a:effectLst/>
            </a:endParaRPr>
          </a:p>
          <a:p>
            <a:pPr marL="0" indent="0">
              <a:buNone/>
            </a:pPr>
            <a:r>
              <a:rPr lang="en-US" cap="none" dirty="0" smtClean="0">
                <a:effectLst/>
              </a:rPr>
              <a:t>IF you discover the answer to any of the above questions is “yes,” you probably want to find another source.  </a:t>
            </a:r>
            <a:endParaRPr lang="en-US" dirty="0"/>
          </a:p>
        </p:txBody>
      </p:sp>
    </p:spTree>
    <p:extLst>
      <p:ext uri="{BB962C8B-B14F-4D97-AF65-F5344CB8AC3E}">
        <p14:creationId xmlns:p14="http://schemas.microsoft.com/office/powerpoint/2010/main" val="1763751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Evaluating Reliability </a:t>
            </a:r>
            <a:br>
              <a:rPr lang="en-US" b="1" dirty="0" smtClean="0"/>
            </a:br>
            <a:r>
              <a:rPr lang="en-US" b="1" dirty="0" smtClean="0"/>
              <a:t>STEP 6:  analyze the DESIGN and advertising.</a:t>
            </a:r>
            <a:endParaRPr lang="en-US" b="1" dirty="0"/>
          </a:p>
        </p:txBody>
      </p:sp>
      <p:sp>
        <p:nvSpPr>
          <p:cNvPr id="3" name="Content Placeholder 2"/>
          <p:cNvSpPr>
            <a:spLocks noGrp="1"/>
          </p:cNvSpPr>
          <p:nvPr>
            <p:ph idx="1"/>
          </p:nvPr>
        </p:nvSpPr>
        <p:spPr/>
        <p:txBody>
          <a:bodyPr/>
          <a:lstStyle/>
          <a:p>
            <a:r>
              <a:rPr lang="en-US" sz="2400" cap="none" dirty="0" smtClean="0"/>
              <a:t>Look at the design of the page.  Does the page look professional?</a:t>
            </a:r>
          </a:p>
          <a:p>
            <a:r>
              <a:rPr lang="en-US" sz="2400" cap="none" dirty="0" smtClean="0"/>
              <a:t>Examine the advertisements along the side of the page.  How do these fit with the source of the article?</a:t>
            </a:r>
          </a:p>
          <a:p>
            <a:r>
              <a:rPr lang="en-US" sz="2400" cap="none" dirty="0" smtClean="0"/>
              <a:t>Determine if links work.  Or determine if they are “under construction” or no longer operational?  If they aren’t, question the integrity of the source.</a:t>
            </a:r>
          </a:p>
          <a:p>
            <a:pPr marL="0" indent="0">
              <a:buNone/>
            </a:pPr>
            <a:endParaRPr lang="en-US" cap="none" dirty="0"/>
          </a:p>
        </p:txBody>
      </p:sp>
    </p:spTree>
    <p:extLst>
      <p:ext uri="{BB962C8B-B14F-4D97-AF65-F5344CB8AC3E}">
        <p14:creationId xmlns:p14="http://schemas.microsoft.com/office/powerpoint/2010/main" val="3190959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a:t>
            </a:r>
            <a:r>
              <a:rPr lang="en-US" b="1" dirty="0" smtClean="0"/>
              <a:t>reliability</a:t>
            </a:r>
            <a:br>
              <a:rPr lang="en-US" b="1" dirty="0" smtClean="0"/>
            </a:br>
            <a:r>
              <a:rPr lang="en-US" b="1" dirty="0" smtClean="0"/>
              <a:t>Step 7:  analyze the diction and pathos.</a:t>
            </a:r>
            <a:endParaRPr lang="en-US" b="1" dirty="0"/>
          </a:p>
        </p:txBody>
      </p:sp>
      <p:sp>
        <p:nvSpPr>
          <p:cNvPr id="3" name="Content Placeholder 2"/>
          <p:cNvSpPr>
            <a:spLocks noGrp="1"/>
          </p:cNvSpPr>
          <p:nvPr>
            <p:ph idx="1"/>
          </p:nvPr>
        </p:nvSpPr>
        <p:spPr>
          <a:xfrm>
            <a:off x="1141413" y="2666999"/>
            <a:ext cx="9905998" cy="3798195"/>
          </a:xfrm>
        </p:spPr>
        <p:txBody>
          <a:bodyPr>
            <a:normAutofit fontScale="92500"/>
          </a:bodyPr>
          <a:lstStyle/>
          <a:p>
            <a:r>
              <a:rPr lang="en-US" sz="2400" cap="none" dirty="0">
                <a:effectLst/>
              </a:rPr>
              <a:t>If the story makes you </a:t>
            </a:r>
            <a:r>
              <a:rPr lang="en-US" sz="2400" cap="none" dirty="0" smtClean="0">
                <a:effectLst/>
              </a:rPr>
              <a:t>really angry or fearful, find another source.</a:t>
            </a:r>
          </a:p>
          <a:p>
            <a:r>
              <a:rPr lang="en-US" sz="2400" cap="none" dirty="0" smtClean="0">
                <a:effectLst/>
              </a:rPr>
              <a:t>If the story makes you extremely sad or worried, find another source. </a:t>
            </a:r>
          </a:p>
          <a:p>
            <a:r>
              <a:rPr lang="en-US" sz="2400" cap="none" dirty="0" smtClean="0">
                <a:effectLst/>
              </a:rPr>
              <a:t>If the source include lots of loaded language with strongly emotional language, find another source.   </a:t>
            </a:r>
          </a:p>
          <a:p>
            <a:r>
              <a:rPr lang="en-US" sz="2400" cap="none" dirty="0" smtClean="0">
                <a:effectLst/>
              </a:rPr>
              <a:t>Any story that includes much pathos-building is probably less reliable and is intended to create emotion.  While this is not necessarily bad, be sure that the article is not trying to get you to share in </a:t>
            </a:r>
            <a:r>
              <a:rPr lang="en-US" sz="2400" cap="none" dirty="0">
                <a:effectLst/>
              </a:rPr>
              <a:t>order to generate </a:t>
            </a:r>
            <a:r>
              <a:rPr lang="en-US" sz="2400" cap="none" dirty="0" smtClean="0">
                <a:effectLst/>
              </a:rPr>
              <a:t>ad </a:t>
            </a:r>
            <a:r>
              <a:rPr lang="en-US" sz="2400" cap="none" dirty="0">
                <a:effectLst/>
              </a:rPr>
              <a:t>revenue. </a:t>
            </a:r>
            <a:r>
              <a:rPr lang="en-US" sz="2400" cap="none" dirty="0" smtClean="0">
                <a:effectLst/>
              </a:rPr>
              <a:t>  Find other sources that help provide a more even balance of fact and emotion.</a:t>
            </a:r>
            <a:endParaRPr lang="en-US" sz="2400" cap="none" dirty="0">
              <a:effectLst/>
            </a:endParaRPr>
          </a:p>
          <a:p>
            <a:endParaRPr lang="en-US" dirty="0"/>
          </a:p>
        </p:txBody>
      </p:sp>
    </p:spTree>
    <p:extLst>
      <p:ext uri="{BB962C8B-B14F-4D97-AF65-F5344CB8AC3E}">
        <p14:creationId xmlns:p14="http://schemas.microsoft.com/office/powerpoint/2010/main" val="309443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a:t>
            </a:r>
            <a:r>
              <a:rPr lang="en-US" b="1" dirty="0" smtClean="0"/>
              <a:t>reliability</a:t>
            </a:r>
            <a:br>
              <a:rPr lang="en-US" b="1" dirty="0" smtClean="0"/>
            </a:br>
            <a:r>
              <a:rPr lang="en-US" b="1" dirty="0" smtClean="0"/>
              <a:t>Step 8:  complete a reverse image search.</a:t>
            </a:r>
            <a:endParaRPr lang="en-US" b="1" dirty="0"/>
          </a:p>
        </p:txBody>
      </p:sp>
      <p:sp>
        <p:nvSpPr>
          <p:cNvPr id="3" name="Content Placeholder 2"/>
          <p:cNvSpPr>
            <a:spLocks noGrp="1"/>
          </p:cNvSpPr>
          <p:nvPr>
            <p:ph idx="1"/>
          </p:nvPr>
        </p:nvSpPr>
        <p:spPr>
          <a:xfrm>
            <a:off x="1141413" y="2666999"/>
            <a:ext cx="9905998" cy="3862590"/>
          </a:xfrm>
        </p:spPr>
        <p:txBody>
          <a:bodyPr>
            <a:noAutofit/>
          </a:bodyPr>
          <a:lstStyle/>
          <a:p>
            <a:r>
              <a:rPr lang="en-US" sz="2400" cap="none" dirty="0" smtClean="0">
                <a:effectLst/>
              </a:rPr>
              <a:t>Make sure that the picture posted has not been altered, has not had a date change, has  not had the wrong attribution given, or does not misrepresent the truth.  Many fake news writers use pictures already taken and reattribute them.</a:t>
            </a:r>
          </a:p>
          <a:p>
            <a:r>
              <a:rPr lang="en-US" sz="2400" cap="none" dirty="0" smtClean="0">
                <a:effectLst/>
              </a:rPr>
              <a:t>How do you do this?  Right click on the image and save image location.  Go to Google Images and click on the camera.  Paste the image location in the box.  See what shows up in the search results. Are there articles about the image alteration?  Are there articles about the original source of the photo?</a:t>
            </a:r>
            <a:endParaRPr lang="en-US" sz="2400" dirty="0"/>
          </a:p>
        </p:txBody>
      </p:sp>
    </p:spTree>
    <p:extLst>
      <p:ext uri="{BB962C8B-B14F-4D97-AF65-F5344CB8AC3E}">
        <p14:creationId xmlns:p14="http://schemas.microsoft.com/office/powerpoint/2010/main" val="10002656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Evaluating </a:t>
            </a:r>
            <a:r>
              <a:rPr lang="en-US" b="1" dirty="0" smtClean="0"/>
              <a:t>reliability</a:t>
            </a:r>
            <a:br>
              <a:rPr lang="en-US" b="1" dirty="0" smtClean="0"/>
            </a:br>
            <a:r>
              <a:rPr lang="en-US" b="1" dirty="0" smtClean="0"/>
              <a:t>BEST TIP:  read multiple sources.</a:t>
            </a:r>
            <a:endParaRPr lang="en-US" b="1" dirty="0"/>
          </a:p>
        </p:txBody>
      </p:sp>
      <p:sp>
        <p:nvSpPr>
          <p:cNvPr id="3" name="Content Placeholder 2"/>
          <p:cNvSpPr>
            <a:spLocks noGrp="1"/>
          </p:cNvSpPr>
          <p:nvPr>
            <p:ph idx="1"/>
          </p:nvPr>
        </p:nvSpPr>
        <p:spPr/>
        <p:txBody>
          <a:bodyPr>
            <a:normAutofit lnSpcReduction="10000"/>
          </a:bodyPr>
          <a:lstStyle/>
          <a:p>
            <a:r>
              <a:rPr lang="en-US" sz="2800" cap="none" dirty="0" smtClean="0">
                <a:effectLst/>
              </a:rPr>
              <a:t>Read </a:t>
            </a:r>
            <a:r>
              <a:rPr lang="en-US" sz="2800" cap="none" dirty="0">
                <a:effectLst/>
              </a:rPr>
              <a:t>multiple sources of information to get a variety of viewpoints and media frames. </a:t>
            </a:r>
            <a:r>
              <a:rPr lang="en-US" sz="2800" cap="none" dirty="0" smtClean="0">
                <a:effectLst/>
              </a:rPr>
              <a:t>“Sources </a:t>
            </a:r>
            <a:r>
              <a:rPr lang="en-US" sz="2800" cap="none" dirty="0">
                <a:effectLst/>
              </a:rPr>
              <a:t>such as </a:t>
            </a:r>
            <a:r>
              <a:rPr lang="en-US" sz="2800" i="1" cap="none" dirty="0">
                <a:effectLst/>
              </a:rPr>
              <a:t>The Daily Kos</a:t>
            </a:r>
            <a:r>
              <a:rPr lang="en-US" sz="2800" cap="none" dirty="0">
                <a:effectLst/>
              </a:rPr>
              <a:t>, </a:t>
            </a:r>
            <a:r>
              <a:rPr lang="en-US" sz="2800" i="1" cap="none" dirty="0">
                <a:effectLst/>
              </a:rPr>
              <a:t>The Huffington Post</a:t>
            </a:r>
            <a:r>
              <a:rPr lang="en-US" sz="2800" cap="none" dirty="0">
                <a:effectLst/>
              </a:rPr>
              <a:t>, and Fox News vacillate between providing important, legitimate, problematic, and/or hyperbolic news coverage, requiring readers and viewers to verify and contextualize information with other </a:t>
            </a:r>
            <a:r>
              <a:rPr lang="en-US" sz="2800" cap="none" dirty="0" smtClean="0">
                <a:effectLst/>
              </a:rPr>
              <a:t>sources” (</a:t>
            </a:r>
            <a:r>
              <a:rPr lang="en-US" sz="2800" cap="none" dirty="0">
                <a:effectLst/>
              </a:rPr>
              <a:t>Melissa </a:t>
            </a:r>
            <a:r>
              <a:rPr lang="en-US" sz="2800" cap="none" dirty="0" err="1" smtClean="0">
                <a:effectLst/>
              </a:rPr>
              <a:t>Zimdars</a:t>
            </a:r>
            <a:r>
              <a:rPr lang="en-US" sz="2800" cap="none" dirty="0" smtClean="0">
                <a:effectLst/>
              </a:rPr>
              <a:t>) </a:t>
            </a:r>
            <a:endParaRPr lang="en-US" sz="2800" cap="none" dirty="0">
              <a:effectLst/>
            </a:endParaRPr>
          </a:p>
          <a:p>
            <a:endParaRPr lang="en-US" dirty="0"/>
          </a:p>
        </p:txBody>
      </p:sp>
    </p:spTree>
    <p:extLst>
      <p:ext uri="{BB962C8B-B14F-4D97-AF65-F5344CB8AC3E}">
        <p14:creationId xmlns:p14="http://schemas.microsoft.com/office/powerpoint/2010/main" val="2123997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416418"/>
            <a:ext cx="9905998" cy="974501"/>
          </a:xfrm>
        </p:spPr>
        <p:txBody>
          <a:bodyPr/>
          <a:lstStyle/>
          <a:p>
            <a:r>
              <a:rPr lang="en-US" dirty="0" smtClean="0"/>
              <a:t>Let’s Try it.  W</a:t>
            </a:r>
            <a:r>
              <a:rPr lang="en-US" cap="none" dirty="0" smtClean="0"/>
              <a:t>hich is the most reliable tweet?</a:t>
            </a:r>
            <a:endParaRPr lang="en-US" dirty="0"/>
          </a:p>
        </p:txBody>
      </p:sp>
      <p:pic>
        <p:nvPicPr>
          <p:cNvPr id="4" name="Content Placeholder 3"/>
          <p:cNvPicPr>
            <a:picLocks noGrp="1"/>
          </p:cNvPicPr>
          <p:nvPr>
            <p:ph idx="1"/>
          </p:nvPr>
        </p:nvPicPr>
        <p:blipFill rotWithShape="1">
          <a:blip r:embed="rId2"/>
          <a:srcRect t="13022"/>
          <a:stretch/>
        </p:blipFill>
        <p:spPr>
          <a:xfrm>
            <a:off x="2331077" y="1390919"/>
            <a:ext cx="6774286" cy="5344732"/>
          </a:xfrm>
          <a:prstGeom prst="rect">
            <a:avLst/>
          </a:prstGeom>
        </p:spPr>
      </p:pic>
    </p:spTree>
    <p:extLst>
      <p:ext uri="{BB962C8B-B14F-4D97-AF65-F5344CB8AC3E}">
        <p14:creationId xmlns:p14="http://schemas.microsoft.com/office/powerpoint/2010/main" val="30259717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090411"/>
          </a:xfrm>
        </p:spPr>
        <p:txBody>
          <a:bodyPr/>
          <a:lstStyle/>
          <a:p>
            <a:r>
              <a:rPr lang="en-US" dirty="0" smtClean="0"/>
              <a:t>Let’s Try It #2.  I</a:t>
            </a:r>
            <a:r>
              <a:rPr lang="en-US" cap="none" dirty="0" smtClean="0"/>
              <a:t>s this an article you want to read for unbiased financial guidance?</a:t>
            </a:r>
            <a:endParaRPr lang="en-US" dirty="0"/>
          </a:p>
        </p:txBody>
      </p:sp>
      <p:pic>
        <p:nvPicPr>
          <p:cNvPr id="4" name="Content Placeholder 3"/>
          <p:cNvPicPr>
            <a:picLocks noGrp="1"/>
          </p:cNvPicPr>
          <p:nvPr>
            <p:ph idx="1"/>
          </p:nvPr>
        </p:nvPicPr>
        <p:blipFill rotWithShape="1">
          <a:blip r:embed="rId2"/>
          <a:srcRect b="37987"/>
          <a:stretch/>
        </p:blipFill>
        <p:spPr>
          <a:xfrm>
            <a:off x="2253803" y="1700213"/>
            <a:ext cx="6850071" cy="3657397"/>
          </a:xfrm>
          <a:prstGeom prst="rect">
            <a:avLst/>
          </a:prstGeom>
        </p:spPr>
      </p:pic>
    </p:spTree>
    <p:extLst>
      <p:ext uri="{BB962C8B-B14F-4D97-AF65-F5344CB8AC3E}">
        <p14:creationId xmlns:p14="http://schemas.microsoft.com/office/powerpoint/2010/main" val="32060950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7199" y="377780"/>
            <a:ext cx="9905998" cy="1077532"/>
          </a:xfrm>
        </p:spPr>
        <p:txBody>
          <a:bodyPr/>
          <a:lstStyle/>
          <a:p>
            <a:r>
              <a:rPr lang="en-US" dirty="0" smtClean="0"/>
              <a:t>Let’s Try it #3.  </a:t>
            </a:r>
            <a:r>
              <a:rPr lang="en-US" cap="none" dirty="0" smtClean="0"/>
              <a:t>Which article is more reliable?</a:t>
            </a:r>
            <a:r>
              <a:rPr lang="en-US" dirty="0" smtClean="0"/>
              <a:t>  </a:t>
            </a:r>
            <a:endParaRPr lang="en-US" dirty="0"/>
          </a:p>
        </p:txBody>
      </p:sp>
      <p:pic>
        <p:nvPicPr>
          <p:cNvPr id="4" name="Content Placeholder 3"/>
          <p:cNvPicPr>
            <a:picLocks noGrp="1"/>
          </p:cNvPicPr>
          <p:nvPr>
            <p:ph idx="1"/>
          </p:nvPr>
        </p:nvPicPr>
        <p:blipFill rotWithShape="1">
          <a:blip r:embed="rId2"/>
          <a:srcRect t="6948"/>
          <a:stretch/>
        </p:blipFill>
        <p:spPr>
          <a:xfrm>
            <a:off x="2356542" y="1558344"/>
            <a:ext cx="7547312" cy="5112913"/>
          </a:xfrm>
          <a:prstGeom prst="rect">
            <a:avLst/>
          </a:prstGeom>
        </p:spPr>
      </p:pic>
    </p:spTree>
    <p:extLst>
      <p:ext uri="{BB962C8B-B14F-4D97-AF65-F5344CB8AC3E}">
        <p14:creationId xmlns:p14="http://schemas.microsoft.com/office/powerpoint/2010/main" val="35601546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109" y="545205"/>
            <a:ext cx="9905998" cy="1167685"/>
          </a:xfrm>
        </p:spPr>
        <p:txBody>
          <a:bodyPr/>
          <a:lstStyle/>
          <a:p>
            <a:r>
              <a:rPr lang="en-US" dirty="0" smtClean="0"/>
              <a:t>Let’s Try it #4.  </a:t>
            </a:r>
            <a:r>
              <a:rPr lang="en-US" cap="none" dirty="0" smtClean="0"/>
              <a:t>Which article is more reliable?  What do you notice about the 2 articles?</a:t>
            </a:r>
            <a:endParaRPr lang="en-US" dirty="0"/>
          </a:p>
        </p:txBody>
      </p:sp>
      <p:pic>
        <p:nvPicPr>
          <p:cNvPr id="4" name="Content Placeholder 3"/>
          <p:cNvPicPr>
            <a:picLocks noGrp="1" noChangeAspect="1"/>
          </p:cNvPicPr>
          <p:nvPr>
            <p:ph idx="1"/>
          </p:nvPr>
        </p:nvPicPr>
        <p:blipFill>
          <a:blip r:embed="rId2"/>
          <a:stretch>
            <a:fillRect/>
          </a:stretch>
        </p:blipFill>
        <p:spPr>
          <a:xfrm>
            <a:off x="2382592" y="1906073"/>
            <a:ext cx="7650050" cy="4962259"/>
          </a:xfrm>
          <a:prstGeom prst="rect">
            <a:avLst/>
          </a:prstGeom>
        </p:spPr>
      </p:pic>
    </p:spTree>
    <p:extLst>
      <p:ext uri="{BB962C8B-B14F-4D97-AF65-F5344CB8AC3E}">
        <p14:creationId xmlns:p14="http://schemas.microsoft.com/office/powerpoint/2010/main" val="3189117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3" y="682581"/>
            <a:ext cx="9905998" cy="5108620"/>
          </a:xfrm>
        </p:spPr>
        <p:txBody>
          <a:bodyPr>
            <a:normAutofit/>
          </a:bodyPr>
          <a:lstStyle/>
          <a:p>
            <a:r>
              <a:rPr lang="en-US" dirty="0" smtClean="0"/>
              <a:t> </a:t>
            </a:r>
            <a:endParaRPr lang="en-US" dirty="0"/>
          </a:p>
        </p:txBody>
      </p:sp>
      <p:pic>
        <p:nvPicPr>
          <p:cNvPr id="5" name="Picture 4"/>
          <p:cNvPicPr>
            <a:picLocks noChangeAspect="1"/>
          </p:cNvPicPr>
          <p:nvPr/>
        </p:nvPicPr>
        <p:blipFill>
          <a:blip r:embed="rId2"/>
          <a:stretch>
            <a:fillRect/>
          </a:stretch>
        </p:blipFill>
        <p:spPr>
          <a:xfrm>
            <a:off x="1141413" y="370210"/>
            <a:ext cx="6866667" cy="4495238"/>
          </a:xfrm>
          <a:prstGeom prst="rect">
            <a:avLst/>
          </a:prstGeom>
        </p:spPr>
      </p:pic>
      <p:sp>
        <p:nvSpPr>
          <p:cNvPr id="6" name="TextBox 5"/>
          <p:cNvSpPr txBox="1"/>
          <p:nvPr/>
        </p:nvSpPr>
        <p:spPr>
          <a:xfrm>
            <a:off x="8370276" y="370210"/>
            <a:ext cx="3080825" cy="4801314"/>
          </a:xfrm>
          <a:prstGeom prst="rect">
            <a:avLst/>
          </a:prstGeom>
          <a:noFill/>
        </p:spPr>
        <p:txBody>
          <a:bodyPr wrap="square" rtlCol="0">
            <a:spAutoFit/>
          </a:bodyPr>
          <a:lstStyle/>
          <a:p>
            <a:r>
              <a:rPr lang="en-US" dirty="0"/>
              <a:t>In one:  “</a:t>
            </a:r>
            <a:r>
              <a:rPr lang="en-US" dirty="0" err="1"/>
              <a:t>Kellyanne</a:t>
            </a:r>
            <a:r>
              <a:rPr lang="en-US" dirty="0"/>
              <a:t> Conway has been a terrible communications director for Donald Trump.”  </a:t>
            </a:r>
            <a:endParaRPr lang="en-US" dirty="0" smtClean="0"/>
          </a:p>
          <a:p>
            <a:endParaRPr lang="en-US" dirty="0"/>
          </a:p>
          <a:p>
            <a:r>
              <a:rPr lang="en-US" dirty="0" smtClean="0"/>
              <a:t>In </a:t>
            </a:r>
            <a:r>
              <a:rPr lang="en-US" dirty="0"/>
              <a:t>the </a:t>
            </a:r>
            <a:r>
              <a:rPr lang="en-US" dirty="0" smtClean="0"/>
              <a:t>other</a:t>
            </a:r>
            <a:r>
              <a:rPr lang="en-US" dirty="0"/>
              <a:t>:  “</a:t>
            </a:r>
            <a:r>
              <a:rPr lang="en-US" dirty="0" err="1"/>
              <a:t>Kellyanne</a:t>
            </a:r>
            <a:r>
              <a:rPr lang="en-US" dirty="0"/>
              <a:t> Conway has been the go-to communications director for Donald </a:t>
            </a:r>
            <a:r>
              <a:rPr lang="en-US" dirty="0" smtClean="0"/>
              <a:t>Trump.” </a:t>
            </a:r>
          </a:p>
          <a:p>
            <a:endParaRPr lang="en-US" dirty="0"/>
          </a:p>
          <a:p>
            <a:r>
              <a:rPr lang="en-US" dirty="0" smtClean="0"/>
              <a:t>Both articles included the same </a:t>
            </a:r>
            <a:r>
              <a:rPr lang="en-US" dirty="0"/>
              <a:t>tweets from Conway and MSNBC host Mika Brzezinski.</a:t>
            </a:r>
          </a:p>
          <a:p>
            <a:endParaRPr lang="en-US" dirty="0"/>
          </a:p>
        </p:txBody>
      </p:sp>
      <p:sp>
        <p:nvSpPr>
          <p:cNvPr id="7" name="TextBox 6"/>
          <p:cNvSpPr txBox="1"/>
          <p:nvPr/>
        </p:nvSpPr>
        <p:spPr>
          <a:xfrm>
            <a:off x="576775" y="5008098"/>
            <a:ext cx="10470636" cy="1723549"/>
          </a:xfrm>
          <a:prstGeom prst="rect">
            <a:avLst/>
          </a:prstGeom>
          <a:noFill/>
        </p:spPr>
        <p:txBody>
          <a:bodyPr wrap="square" rtlCol="0">
            <a:spAutoFit/>
          </a:bodyPr>
          <a:lstStyle/>
          <a:p>
            <a:r>
              <a:rPr lang="en-US" i="1" dirty="0" smtClean="0"/>
              <a:t>“Liberal </a:t>
            </a:r>
            <a:r>
              <a:rPr lang="en-US" i="1" dirty="0"/>
              <a:t>Society</a:t>
            </a:r>
            <a:r>
              <a:rPr lang="en-US" dirty="0"/>
              <a:t>, </a:t>
            </a:r>
            <a:r>
              <a:rPr lang="en-US" i="1" dirty="0"/>
              <a:t>Democratic Review</a:t>
            </a:r>
            <a:r>
              <a:rPr lang="en-US" dirty="0"/>
              <a:t>, and </a:t>
            </a:r>
            <a:r>
              <a:rPr lang="en-US" i="1" dirty="0"/>
              <a:t>God Today</a:t>
            </a:r>
            <a:r>
              <a:rPr lang="en-US" dirty="0"/>
              <a:t> all have the same Google Analytics ID in their source code, which means they are connected. </a:t>
            </a:r>
            <a:r>
              <a:rPr lang="en-US" i="1" dirty="0" smtClean="0"/>
              <a:t>Conservative </a:t>
            </a:r>
            <a:r>
              <a:rPr lang="en-US" i="1" dirty="0"/>
              <a:t>101</a:t>
            </a:r>
            <a:r>
              <a:rPr lang="en-US" dirty="0"/>
              <a:t> and </a:t>
            </a:r>
            <a:r>
              <a:rPr lang="en-US" i="1" dirty="0"/>
              <a:t>American News</a:t>
            </a:r>
            <a:r>
              <a:rPr lang="en-US" dirty="0"/>
              <a:t> have the same Google AdSense ID and domain records show that the latter is also registered to American News LLC</a:t>
            </a:r>
            <a:r>
              <a:rPr lang="en-US" dirty="0" smtClean="0"/>
              <a:t>.” </a:t>
            </a:r>
          </a:p>
          <a:p>
            <a:r>
              <a:rPr lang="en-US" sz="1600" dirty="0" smtClean="0"/>
              <a:t>				Source:  Craig Silverman, “This Is How Your </a:t>
            </a:r>
            <a:r>
              <a:rPr lang="en-US" sz="1600" dirty="0" err="1" smtClean="0"/>
              <a:t>Hyperpartisan</a:t>
            </a:r>
            <a:r>
              <a:rPr lang="en-US" sz="1600" dirty="0" smtClean="0"/>
              <a:t> Political News Gets Made”</a:t>
            </a:r>
            <a:endParaRPr lang="en-US" dirty="0" smtClean="0"/>
          </a:p>
          <a:p>
            <a:endParaRPr lang="en-US" dirty="0"/>
          </a:p>
        </p:txBody>
      </p:sp>
    </p:spTree>
    <p:extLst>
      <p:ext uri="{BB962C8B-B14F-4D97-AF65-F5344CB8AC3E}">
        <p14:creationId xmlns:p14="http://schemas.microsoft.com/office/powerpoint/2010/main" val="3643575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71" y="609600"/>
            <a:ext cx="2781836" cy="3614670"/>
          </a:xfrm>
        </p:spPr>
        <p:txBody>
          <a:bodyPr>
            <a:normAutofit/>
          </a:bodyPr>
          <a:lstStyle/>
          <a:p>
            <a:r>
              <a:rPr lang="en-US" dirty="0" smtClean="0"/>
              <a:t>Let’s Try #5. I</a:t>
            </a:r>
            <a:r>
              <a:rPr lang="en-US" cap="none" dirty="0" smtClean="0"/>
              <a:t>s this article reliable?  Why or why not?</a:t>
            </a:r>
            <a:r>
              <a:rPr lang="en-US" dirty="0" smtClean="0"/>
              <a:t>  </a:t>
            </a:r>
            <a:endParaRPr lang="en-US" dirty="0"/>
          </a:p>
        </p:txBody>
      </p:sp>
      <p:pic>
        <p:nvPicPr>
          <p:cNvPr id="4" name="Content Placeholder 3"/>
          <p:cNvPicPr>
            <a:picLocks noGrp="1" noChangeAspect="1"/>
          </p:cNvPicPr>
          <p:nvPr>
            <p:ph idx="1"/>
          </p:nvPr>
        </p:nvPicPr>
        <p:blipFill>
          <a:blip r:embed="rId2"/>
          <a:stretch>
            <a:fillRect/>
          </a:stretch>
        </p:blipFill>
        <p:spPr>
          <a:xfrm>
            <a:off x="3699802" y="0"/>
            <a:ext cx="7652825" cy="6751098"/>
          </a:xfrm>
          <a:prstGeom prst="rect">
            <a:avLst/>
          </a:prstGeom>
        </p:spPr>
      </p:pic>
    </p:spTree>
    <p:extLst>
      <p:ext uri="{BB962C8B-B14F-4D97-AF65-F5344CB8AC3E}">
        <p14:creationId xmlns:p14="http://schemas.microsoft.com/office/powerpoint/2010/main" val="2724335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4" y="609600"/>
            <a:ext cx="2434107" cy="4026794"/>
          </a:xfrm>
        </p:spPr>
        <p:txBody>
          <a:bodyPr>
            <a:normAutofit/>
          </a:bodyPr>
          <a:lstStyle/>
          <a:p>
            <a:r>
              <a:rPr lang="en-US" dirty="0" smtClean="0"/>
              <a:t>Let’s Try </a:t>
            </a:r>
            <a:br>
              <a:rPr lang="en-US" dirty="0" smtClean="0"/>
            </a:br>
            <a:r>
              <a:rPr lang="en-US" dirty="0" smtClean="0"/>
              <a:t>#</a:t>
            </a:r>
            <a:r>
              <a:rPr lang="en-US" dirty="0"/>
              <a:t>6.</a:t>
            </a:r>
            <a:br>
              <a:rPr lang="en-US" dirty="0"/>
            </a:br>
            <a:r>
              <a:rPr lang="en-US" dirty="0"/>
              <a:t>I</a:t>
            </a:r>
            <a:r>
              <a:rPr lang="en-US" cap="none" dirty="0"/>
              <a:t>s this article reliable?  Why or why not?</a:t>
            </a:r>
            <a:r>
              <a:rPr lang="en-US" dirty="0"/>
              <a:t> </a:t>
            </a:r>
          </a:p>
        </p:txBody>
      </p:sp>
      <p:pic>
        <p:nvPicPr>
          <p:cNvPr id="4" name="Content Placeholder 3"/>
          <p:cNvPicPr>
            <a:picLocks noGrp="1" noChangeAspect="1"/>
          </p:cNvPicPr>
          <p:nvPr>
            <p:ph idx="1"/>
          </p:nvPr>
        </p:nvPicPr>
        <p:blipFill>
          <a:blip r:embed="rId2"/>
          <a:stretch>
            <a:fillRect/>
          </a:stretch>
        </p:blipFill>
        <p:spPr>
          <a:xfrm>
            <a:off x="3061079" y="1237957"/>
            <a:ext cx="9140249" cy="5472332"/>
          </a:xfrm>
          <a:prstGeom prst="rect">
            <a:avLst/>
          </a:prstGeom>
        </p:spPr>
      </p:pic>
    </p:spTree>
    <p:extLst>
      <p:ext uri="{BB962C8B-B14F-4D97-AF65-F5344CB8AC3E}">
        <p14:creationId xmlns:p14="http://schemas.microsoft.com/office/powerpoint/2010/main" val="10375026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348" y="437882"/>
            <a:ext cx="3301798" cy="3550276"/>
          </a:xfrm>
        </p:spPr>
        <p:txBody>
          <a:bodyPr>
            <a:normAutofit/>
          </a:bodyPr>
          <a:lstStyle/>
          <a:p>
            <a:r>
              <a:rPr lang="en-US" dirty="0" smtClean="0"/>
              <a:t>ONE MORE LOOK at fake news:</a:t>
            </a:r>
            <a:endParaRPr lang="en-US" dirty="0"/>
          </a:p>
        </p:txBody>
      </p:sp>
      <p:sp>
        <p:nvSpPr>
          <p:cNvPr id="3" name="Content Placeholder 2"/>
          <p:cNvSpPr>
            <a:spLocks noGrp="1"/>
          </p:cNvSpPr>
          <p:nvPr>
            <p:ph idx="1"/>
          </p:nvPr>
        </p:nvSpPr>
        <p:spPr>
          <a:xfrm>
            <a:off x="1141413" y="6042393"/>
            <a:ext cx="9905998" cy="704045"/>
          </a:xfrm>
        </p:spPr>
        <p:txBody>
          <a:bodyPr/>
          <a:lstStyle/>
          <a:p>
            <a:r>
              <a:rPr lang="en-US" dirty="0">
                <a:hlinkClick r:id="rId2"/>
              </a:rPr>
              <a:t>https://goo.gl/TX4XYq</a:t>
            </a:r>
            <a:endParaRPr lang="en-US" dirty="0"/>
          </a:p>
        </p:txBody>
      </p:sp>
      <p:pic>
        <p:nvPicPr>
          <p:cNvPr id="4" name="Picture 3"/>
          <p:cNvPicPr>
            <a:picLocks noChangeAspect="1"/>
          </p:cNvPicPr>
          <p:nvPr/>
        </p:nvPicPr>
        <p:blipFill>
          <a:blip r:embed="rId3"/>
          <a:stretch>
            <a:fillRect/>
          </a:stretch>
        </p:blipFill>
        <p:spPr>
          <a:xfrm>
            <a:off x="3505071" y="515155"/>
            <a:ext cx="8411613" cy="5731099"/>
          </a:xfrm>
          <a:prstGeom prst="rect">
            <a:avLst/>
          </a:prstGeom>
        </p:spPr>
      </p:pic>
    </p:spTree>
    <p:extLst>
      <p:ext uri="{BB962C8B-B14F-4D97-AF65-F5344CB8AC3E}">
        <p14:creationId xmlns:p14="http://schemas.microsoft.com/office/powerpoint/2010/main" val="21000890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339" y="609600"/>
            <a:ext cx="2125014" cy="1905000"/>
          </a:xfrm>
        </p:spPr>
        <p:txBody>
          <a:bodyPr>
            <a:normAutofit/>
          </a:bodyPr>
          <a:lstStyle/>
          <a:p>
            <a:r>
              <a:rPr lang="en-US" dirty="0" smtClean="0"/>
              <a:t>A link to the article</a:t>
            </a:r>
            <a:endParaRPr lang="en-US" dirty="0"/>
          </a:p>
        </p:txBody>
      </p:sp>
      <p:sp>
        <p:nvSpPr>
          <p:cNvPr id="3" name="Content Placeholder 2"/>
          <p:cNvSpPr>
            <a:spLocks noGrp="1"/>
          </p:cNvSpPr>
          <p:nvPr>
            <p:ph idx="1"/>
          </p:nvPr>
        </p:nvSpPr>
        <p:spPr>
          <a:xfrm>
            <a:off x="999745" y="5239555"/>
            <a:ext cx="9905998" cy="1618445"/>
          </a:xfrm>
        </p:spPr>
        <p:txBody>
          <a:bodyPr/>
          <a:lstStyle/>
          <a:p>
            <a:r>
              <a:rPr lang="en-US" dirty="0">
                <a:hlinkClick r:id="rId2"/>
              </a:rPr>
              <a:t>https://goo.gl/ioqxHh</a:t>
            </a:r>
            <a:endParaRPr lang="en-US" dirty="0"/>
          </a:p>
        </p:txBody>
      </p:sp>
      <p:pic>
        <p:nvPicPr>
          <p:cNvPr id="4" name="Picture 3"/>
          <p:cNvPicPr>
            <a:picLocks noChangeAspect="1"/>
          </p:cNvPicPr>
          <p:nvPr/>
        </p:nvPicPr>
        <p:blipFill>
          <a:blip r:embed="rId3"/>
          <a:stretch>
            <a:fillRect/>
          </a:stretch>
        </p:blipFill>
        <p:spPr>
          <a:xfrm>
            <a:off x="2971489" y="1253031"/>
            <a:ext cx="9220511" cy="4531807"/>
          </a:xfrm>
          <a:prstGeom prst="rect">
            <a:avLst/>
          </a:prstGeom>
        </p:spPr>
      </p:pic>
    </p:spTree>
    <p:extLst>
      <p:ext uri="{BB962C8B-B14F-4D97-AF65-F5344CB8AC3E}">
        <p14:creationId xmlns:p14="http://schemas.microsoft.com/office/powerpoint/2010/main" val="18723092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065" y="609600"/>
            <a:ext cx="2421228" cy="4181342"/>
          </a:xfrm>
        </p:spPr>
        <p:txBody>
          <a:bodyPr>
            <a:normAutofit fontScale="90000"/>
          </a:bodyPr>
          <a:lstStyle/>
          <a:p>
            <a:r>
              <a:rPr lang="en-US" dirty="0" smtClean="0"/>
              <a:t>A Look at Snopes: </a:t>
            </a:r>
            <a:r>
              <a:rPr lang="en-US" sz="2800" dirty="0" smtClean="0"/>
              <a:t>(</a:t>
            </a:r>
            <a:r>
              <a:rPr lang="en-US" sz="2800" cap="none" dirty="0" smtClean="0"/>
              <a:t>after doing a reverse image search on the radiation image from article on slide 31)</a:t>
            </a:r>
            <a:endParaRPr lang="en-US" sz="2800" dirty="0"/>
          </a:p>
        </p:txBody>
      </p:sp>
      <p:sp>
        <p:nvSpPr>
          <p:cNvPr id="3" name="Content Placeholder 2"/>
          <p:cNvSpPr>
            <a:spLocks noGrp="1"/>
          </p:cNvSpPr>
          <p:nvPr>
            <p:ph idx="1"/>
          </p:nvPr>
        </p:nvSpPr>
        <p:spPr>
          <a:xfrm>
            <a:off x="2274754" y="5947893"/>
            <a:ext cx="7178339" cy="910107"/>
          </a:xfrm>
        </p:spPr>
        <p:txBody>
          <a:bodyPr/>
          <a:lstStyle/>
          <a:p>
            <a:r>
              <a:rPr lang="en-US" dirty="0">
                <a:hlinkClick r:id="rId2"/>
              </a:rPr>
              <a:t>http://www.snopes.com/photos/technology/fallout.asp</a:t>
            </a:r>
            <a:endParaRPr lang="en-US" dirty="0"/>
          </a:p>
        </p:txBody>
      </p:sp>
      <p:pic>
        <p:nvPicPr>
          <p:cNvPr id="4" name="Picture 3"/>
          <p:cNvPicPr>
            <a:picLocks noChangeAspect="1"/>
          </p:cNvPicPr>
          <p:nvPr/>
        </p:nvPicPr>
        <p:blipFill>
          <a:blip r:embed="rId3"/>
          <a:stretch>
            <a:fillRect/>
          </a:stretch>
        </p:blipFill>
        <p:spPr>
          <a:xfrm>
            <a:off x="4029448" y="914400"/>
            <a:ext cx="7325646" cy="4657018"/>
          </a:xfrm>
          <a:prstGeom prst="rect">
            <a:avLst/>
          </a:prstGeom>
        </p:spPr>
      </p:pic>
    </p:spTree>
    <p:extLst>
      <p:ext uri="{BB962C8B-B14F-4D97-AF65-F5344CB8AC3E}">
        <p14:creationId xmlns:p14="http://schemas.microsoft.com/office/powerpoint/2010/main" val="20940051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599"/>
            <a:ext cx="2490429" cy="4310131"/>
          </a:xfrm>
        </p:spPr>
        <p:txBody>
          <a:bodyPr>
            <a:normAutofit fontScale="90000"/>
          </a:bodyPr>
          <a:lstStyle/>
          <a:p>
            <a:r>
              <a:rPr lang="en-US" dirty="0" smtClean="0"/>
              <a:t>Reverse image search </a:t>
            </a:r>
            <a:r>
              <a:rPr lang="en-US" cap="none" dirty="0" smtClean="0"/>
              <a:t>on the other picture of radiation fallout from the article on slide 31</a:t>
            </a:r>
            <a:endParaRPr lang="en-US" dirty="0"/>
          </a:p>
        </p:txBody>
      </p:sp>
      <p:pic>
        <p:nvPicPr>
          <p:cNvPr id="4" name="Content Placeholder 3"/>
          <p:cNvPicPr>
            <a:picLocks noGrp="1" noChangeAspect="1"/>
          </p:cNvPicPr>
          <p:nvPr>
            <p:ph idx="1"/>
          </p:nvPr>
        </p:nvPicPr>
        <p:blipFill>
          <a:blip r:embed="rId2"/>
          <a:stretch>
            <a:fillRect/>
          </a:stretch>
        </p:blipFill>
        <p:spPr>
          <a:xfrm>
            <a:off x="4405961" y="1354045"/>
            <a:ext cx="6153922" cy="4504078"/>
          </a:xfrm>
          <a:prstGeom prst="rect">
            <a:avLst/>
          </a:prstGeom>
        </p:spPr>
      </p:pic>
    </p:spTree>
    <p:extLst>
      <p:ext uri="{BB962C8B-B14F-4D97-AF65-F5344CB8AC3E}">
        <p14:creationId xmlns:p14="http://schemas.microsoft.com/office/powerpoint/2010/main" val="29614913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go to check out myths or find reliable sources?</a:t>
            </a:r>
            <a:endParaRPr lang="en-US" dirty="0"/>
          </a:p>
        </p:txBody>
      </p:sp>
      <p:sp>
        <p:nvSpPr>
          <p:cNvPr id="3" name="Content Placeholder 2"/>
          <p:cNvSpPr>
            <a:spLocks noGrp="1"/>
          </p:cNvSpPr>
          <p:nvPr>
            <p:ph idx="1"/>
          </p:nvPr>
        </p:nvSpPr>
        <p:spPr>
          <a:xfrm>
            <a:off x="1141413" y="3259428"/>
            <a:ext cx="9921539" cy="2651976"/>
          </a:xfrm>
        </p:spPr>
        <p:txBody>
          <a:bodyPr>
            <a:normAutofit lnSpcReduction="10000"/>
          </a:bodyPr>
          <a:lstStyle/>
          <a:p>
            <a:r>
              <a:rPr lang="en-US" sz="2400" dirty="0" smtClean="0">
                <a:hlinkClick r:id="rId2"/>
              </a:rPr>
              <a:t>www.Allsides.com </a:t>
            </a:r>
            <a:endParaRPr lang="en-US" sz="2400" dirty="0" smtClean="0"/>
          </a:p>
          <a:p>
            <a:pPr marL="0" indent="0">
              <a:buNone/>
            </a:pPr>
            <a:endParaRPr lang="en-US" dirty="0" smtClean="0"/>
          </a:p>
          <a:p>
            <a:r>
              <a:rPr lang="en-US" dirty="0" smtClean="0"/>
              <a:t>L</a:t>
            </a:r>
            <a:r>
              <a:rPr lang="en-US" cap="none" dirty="0" smtClean="0"/>
              <a:t>ist of 10 reliable sources:  </a:t>
            </a:r>
            <a:r>
              <a:rPr lang="en-US" i="1" cap="none" dirty="0" smtClean="0"/>
              <a:t>The New York Times, The Wall Street Journal, The Washington Post, </a:t>
            </a:r>
            <a:r>
              <a:rPr lang="en-US" cap="none" dirty="0" smtClean="0"/>
              <a:t>BBC, </a:t>
            </a:r>
            <a:r>
              <a:rPr lang="en-US" i="1" cap="none" dirty="0" smtClean="0"/>
              <a:t>The Economist, The New Yorker</a:t>
            </a:r>
            <a:r>
              <a:rPr lang="en-US" cap="none" dirty="0" smtClean="0"/>
              <a:t>, </a:t>
            </a:r>
            <a:r>
              <a:rPr lang="en-US" i="1" cap="none" dirty="0" smtClean="0"/>
              <a:t>Politico</a:t>
            </a:r>
            <a:r>
              <a:rPr lang="en-US" cap="none" dirty="0" smtClean="0"/>
              <a:t>, </a:t>
            </a:r>
            <a:r>
              <a:rPr lang="en-US" i="1" cap="none" dirty="0" smtClean="0"/>
              <a:t>Foreign Affairs, The Atlantic, </a:t>
            </a:r>
            <a:r>
              <a:rPr lang="en-US" cap="none" dirty="0" smtClean="0"/>
              <a:t>and wire </a:t>
            </a:r>
            <a:r>
              <a:rPr lang="en-US" cap="none" dirty="0"/>
              <a:t>services like Reuters, Associated Press, Bloomberg News</a:t>
            </a:r>
            <a:r>
              <a:rPr lang="en-US" i="1" cap="none" dirty="0"/>
              <a:t>. </a:t>
            </a:r>
            <a:r>
              <a:rPr lang="en-US" sz="1600" i="1" cap="none" dirty="0"/>
              <a:t>https://www.forbes.com/sites/berlinschoolofcreativeleadership/2017/02/01/10-journalism-brands-where-you-will-find-real-facts-rather-than-alternative-facts/amp/</a:t>
            </a:r>
            <a:endParaRPr lang="en-US" sz="1600" dirty="0"/>
          </a:p>
        </p:txBody>
      </p:sp>
      <p:pic>
        <p:nvPicPr>
          <p:cNvPr id="5" name="Picture 4"/>
          <p:cNvPicPr>
            <a:picLocks noChangeAspect="1"/>
          </p:cNvPicPr>
          <p:nvPr/>
        </p:nvPicPr>
        <p:blipFill>
          <a:blip r:embed="rId3"/>
          <a:stretch>
            <a:fillRect/>
          </a:stretch>
        </p:blipFill>
        <p:spPr>
          <a:xfrm>
            <a:off x="6903076" y="2054203"/>
            <a:ext cx="4556018" cy="1990302"/>
          </a:xfrm>
          <a:prstGeom prst="rect">
            <a:avLst/>
          </a:prstGeom>
        </p:spPr>
      </p:pic>
    </p:spTree>
    <p:extLst>
      <p:ext uri="{BB962C8B-B14F-4D97-AF65-F5344CB8AC3E}">
        <p14:creationId xmlns:p14="http://schemas.microsoft.com/office/powerpoint/2010/main" val="3158220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39604" y="100603"/>
            <a:ext cx="9775619" cy="6551335"/>
          </a:xfrm>
          <a:prstGeom prst="rect">
            <a:avLst/>
          </a:prstGeom>
        </p:spPr>
      </p:pic>
    </p:spTree>
    <p:extLst>
      <p:ext uri="{BB962C8B-B14F-4D97-AF65-F5344CB8AC3E}">
        <p14:creationId xmlns:p14="http://schemas.microsoft.com/office/powerpoint/2010/main" val="1977958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599"/>
            <a:ext cx="9905998" cy="2996485"/>
          </a:xfrm>
        </p:spPr>
        <p:txBody>
          <a:bodyPr>
            <a:normAutofit fontScale="90000"/>
          </a:bodyPr>
          <a:lstStyle/>
          <a:p>
            <a:pPr algn="ctr"/>
            <a:r>
              <a:rPr lang="en-US" dirty="0" smtClean="0"/>
              <a:t>One more Example:  </a:t>
            </a:r>
            <a:br>
              <a:rPr lang="en-US" dirty="0" smtClean="0"/>
            </a:br>
            <a:r>
              <a:rPr lang="en-US" dirty="0"/>
              <a:t/>
            </a:r>
            <a:br>
              <a:rPr lang="en-US" dirty="0"/>
            </a:br>
            <a:r>
              <a:rPr lang="en-US" dirty="0" smtClean="0"/>
              <a:t/>
            </a:r>
            <a:br>
              <a:rPr lang="en-US" dirty="0" smtClean="0"/>
            </a:br>
            <a:r>
              <a:rPr lang="en-US" cap="none" dirty="0" smtClean="0"/>
              <a:t>Fox News borrows from a tabloid </a:t>
            </a:r>
            <a:br>
              <a:rPr lang="en-US" cap="none" dirty="0" smtClean="0"/>
            </a:br>
            <a:r>
              <a:rPr lang="en-US" cap="none" dirty="0" smtClean="0"/>
              <a:t>that borrows from a Russian news story </a:t>
            </a:r>
            <a:br>
              <a:rPr lang="en-US" cap="none" dirty="0" smtClean="0"/>
            </a:br>
            <a:r>
              <a:rPr lang="en-US" cap="none" dirty="0" smtClean="0"/>
              <a:t>that borrows from a fake Facebook post </a:t>
            </a:r>
            <a:br>
              <a:rPr lang="en-US" cap="none" dirty="0" smtClean="0"/>
            </a:br>
            <a:r>
              <a:rPr lang="en-US" cap="none" dirty="0" smtClean="0"/>
              <a:t>that borrows from a satirical article</a:t>
            </a:r>
            <a:endParaRPr lang="en-US" cap="none" dirty="0"/>
          </a:p>
        </p:txBody>
      </p:sp>
      <p:sp>
        <p:nvSpPr>
          <p:cNvPr id="3" name="Content Placeholder 2"/>
          <p:cNvSpPr>
            <a:spLocks noGrp="1"/>
          </p:cNvSpPr>
          <p:nvPr>
            <p:ph idx="1"/>
          </p:nvPr>
        </p:nvSpPr>
        <p:spPr/>
        <p:txBody>
          <a:bodyPr/>
          <a:lstStyle/>
          <a:p>
            <a:r>
              <a:rPr lang="en-US" dirty="0">
                <a:hlinkClick r:id="rId2"/>
              </a:rPr>
              <a:t>https://www.nytimes.com/interactive/2017/06/07/world/europe/anatomy-of-fake-news-russian-propaganda.html?smid=fb-nytimes&amp;smtyp=cur&amp;_r=0</a:t>
            </a:r>
            <a:endParaRPr lang="en-US" dirty="0"/>
          </a:p>
        </p:txBody>
      </p:sp>
    </p:spTree>
    <p:extLst>
      <p:ext uri="{BB962C8B-B14F-4D97-AF65-F5344CB8AC3E}">
        <p14:creationId xmlns:p14="http://schemas.microsoft.com/office/powerpoint/2010/main" val="8185507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8408" y="170740"/>
            <a:ext cx="8340747" cy="6687260"/>
          </a:xfrm>
        </p:spPr>
      </p:pic>
    </p:spTree>
    <p:extLst>
      <p:ext uri="{BB962C8B-B14F-4D97-AF65-F5344CB8AC3E}">
        <p14:creationId xmlns:p14="http://schemas.microsoft.com/office/powerpoint/2010/main" val="4134838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926" y="84518"/>
            <a:ext cx="11908820" cy="6698712"/>
          </a:xfrm>
        </p:spPr>
      </p:pic>
    </p:spTree>
    <p:extLst>
      <p:ext uri="{BB962C8B-B14F-4D97-AF65-F5344CB8AC3E}">
        <p14:creationId xmlns:p14="http://schemas.microsoft.com/office/powerpoint/2010/main" val="653494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teach </a:t>
            </a:r>
            <a:br>
              <a:rPr lang="en-US" dirty="0" smtClean="0"/>
            </a:br>
            <a:r>
              <a:rPr lang="en-US" dirty="0" smtClean="0"/>
              <a:t>media literacy?</a:t>
            </a:r>
            <a:endParaRPr lang="en-US" dirty="0"/>
          </a:p>
        </p:txBody>
      </p:sp>
      <p:sp>
        <p:nvSpPr>
          <p:cNvPr id="3" name="Text Placeholder 2"/>
          <p:cNvSpPr>
            <a:spLocks noGrp="1"/>
          </p:cNvSpPr>
          <p:nvPr>
            <p:ph type="body" idx="1"/>
          </p:nvPr>
        </p:nvSpPr>
        <p:spPr/>
        <p:txBody>
          <a:bodyPr/>
          <a:lstStyle/>
          <a:p>
            <a:r>
              <a:rPr lang="en-US" dirty="0" smtClean="0"/>
              <a:t>Some ideas to get you started</a:t>
            </a:r>
            <a:endParaRPr lang="en-US" dirty="0"/>
          </a:p>
        </p:txBody>
      </p:sp>
    </p:spTree>
    <p:extLst>
      <p:ext uri="{BB962C8B-B14F-4D97-AF65-F5344CB8AC3E}">
        <p14:creationId xmlns:p14="http://schemas.microsoft.com/office/powerpoint/2010/main" val="2000155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a:t>
            </a:r>
            <a:endParaRPr lang="en-US" dirty="0"/>
          </a:p>
        </p:txBody>
      </p:sp>
      <p:sp>
        <p:nvSpPr>
          <p:cNvPr id="3" name="Content Placeholder 2"/>
          <p:cNvSpPr>
            <a:spLocks noGrp="1"/>
          </p:cNvSpPr>
          <p:nvPr>
            <p:ph idx="1"/>
          </p:nvPr>
        </p:nvSpPr>
        <p:spPr>
          <a:xfrm>
            <a:off x="1141413" y="1968285"/>
            <a:ext cx="9905998" cy="3822915"/>
          </a:xfrm>
        </p:spPr>
        <p:txBody>
          <a:bodyPr>
            <a:normAutofit fontScale="70000" lnSpcReduction="20000"/>
          </a:bodyPr>
          <a:lstStyle/>
          <a:p>
            <a:r>
              <a:rPr lang="en-US" sz="2900" dirty="0">
                <a:effectLst/>
              </a:rPr>
              <a:t>1) Article Evaluation: In an open web search, students decide if a website can be trusted. </a:t>
            </a:r>
          </a:p>
          <a:p>
            <a:r>
              <a:rPr lang="en-US" sz="2900" dirty="0">
                <a:effectLst/>
              </a:rPr>
              <a:t>2) Research a Claim: Students search online to verify a claim about a controversial topic. </a:t>
            </a:r>
          </a:p>
          <a:p>
            <a:r>
              <a:rPr lang="en-US" sz="2900" dirty="0">
                <a:effectLst/>
              </a:rPr>
              <a:t>3) Website Reliability: Students determine whether a partisan site is trustworthy. </a:t>
            </a:r>
          </a:p>
          <a:p>
            <a:r>
              <a:rPr lang="en-US" sz="2900" dirty="0">
                <a:effectLst/>
              </a:rPr>
              <a:t>4) Social Media Video: Students watch an online video and identify its strengths and weaknesses. </a:t>
            </a:r>
          </a:p>
          <a:p>
            <a:r>
              <a:rPr lang="en-US" sz="2900" dirty="0">
                <a:effectLst/>
              </a:rPr>
              <a:t>5) Claims on Social Media: Students read a tweet and explain why it might or might not be a useful source of information. </a:t>
            </a:r>
            <a:endParaRPr lang="en-US" sz="2900" dirty="0" smtClean="0">
              <a:effectLst/>
            </a:endParaRPr>
          </a:p>
          <a:p>
            <a:pPr marL="0" indent="0">
              <a:buNone/>
            </a:pPr>
            <a:r>
              <a:rPr lang="en-US" sz="2900" dirty="0" smtClean="0">
                <a:effectLst/>
              </a:rPr>
              <a:t>Source: Stanford History education group</a:t>
            </a:r>
            <a:endParaRPr lang="en-US" sz="2900" dirty="0">
              <a:effectLst/>
            </a:endParaRPr>
          </a:p>
          <a:p>
            <a:endParaRPr lang="en-US" dirty="0"/>
          </a:p>
        </p:txBody>
      </p:sp>
    </p:spTree>
    <p:extLst>
      <p:ext uri="{BB962C8B-B14F-4D97-AF65-F5344CB8AC3E}">
        <p14:creationId xmlns:p14="http://schemas.microsoft.com/office/powerpoint/2010/main" val="1768399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English</a:t>
            </a:r>
            <a:endParaRPr lang="en-US" dirty="0"/>
          </a:p>
        </p:txBody>
      </p:sp>
      <p:sp>
        <p:nvSpPr>
          <p:cNvPr id="3" name="Content Placeholder 2"/>
          <p:cNvSpPr>
            <a:spLocks noGrp="1"/>
          </p:cNvSpPr>
          <p:nvPr>
            <p:ph idx="1"/>
          </p:nvPr>
        </p:nvSpPr>
        <p:spPr/>
        <p:txBody>
          <a:bodyPr/>
          <a:lstStyle/>
          <a:p>
            <a:pPr lvl="0"/>
            <a:r>
              <a:rPr lang="en-US" dirty="0">
                <a:effectLst/>
              </a:rPr>
              <a:t>Analyze rhetoric and/or evidence in an op-ed piece or an editorial cartoon.</a:t>
            </a:r>
          </a:p>
          <a:p>
            <a:pPr lvl="0"/>
            <a:r>
              <a:rPr lang="en-US" dirty="0">
                <a:effectLst/>
              </a:rPr>
              <a:t>Evaluate an online source for research writing.</a:t>
            </a:r>
          </a:p>
          <a:p>
            <a:pPr lvl="0"/>
            <a:r>
              <a:rPr lang="en-US" dirty="0">
                <a:effectLst/>
              </a:rPr>
              <a:t>Evaluate evidence from several sources for writing an argument.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8117" y="609600"/>
            <a:ext cx="3990975" cy="2600325"/>
          </a:xfrm>
          <a:prstGeom prst="rect">
            <a:avLst/>
          </a:prstGeom>
        </p:spPr>
      </p:pic>
    </p:spTree>
    <p:extLst>
      <p:ext uri="{BB962C8B-B14F-4D97-AF65-F5344CB8AC3E}">
        <p14:creationId xmlns:p14="http://schemas.microsoft.com/office/powerpoint/2010/main" val="144503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sciences</a:t>
            </a:r>
            <a:endParaRPr lang="en-US" dirty="0"/>
          </a:p>
        </p:txBody>
      </p:sp>
      <p:sp>
        <p:nvSpPr>
          <p:cNvPr id="3" name="Content Placeholder 2"/>
          <p:cNvSpPr>
            <a:spLocks noGrp="1"/>
          </p:cNvSpPr>
          <p:nvPr>
            <p:ph idx="1"/>
          </p:nvPr>
        </p:nvSpPr>
        <p:spPr/>
        <p:txBody>
          <a:bodyPr/>
          <a:lstStyle/>
          <a:p>
            <a:pPr lvl="0"/>
            <a:r>
              <a:rPr lang="en-US" dirty="0">
                <a:effectLst/>
              </a:rPr>
              <a:t>Investigate the mix of fact and fiction in two popular sites on the Holocaust. </a:t>
            </a:r>
          </a:p>
          <a:p>
            <a:pPr lvl="0"/>
            <a:r>
              <a:rPr lang="en-US" dirty="0">
                <a:effectLst/>
              </a:rPr>
              <a:t>Trace the spread of misinformation about </a:t>
            </a:r>
            <a:r>
              <a:rPr lang="en-US" dirty="0" smtClean="0">
                <a:effectLst/>
              </a:rPr>
              <a:t>“</a:t>
            </a:r>
            <a:r>
              <a:rPr lang="en-US" dirty="0" err="1" smtClean="0">
                <a:effectLst/>
              </a:rPr>
              <a:t>Pizzagate</a:t>
            </a:r>
            <a:r>
              <a:rPr lang="en-US" dirty="0" smtClean="0">
                <a:effectLst/>
              </a:rPr>
              <a:t>” or some other popular fake news story. (See </a:t>
            </a:r>
            <a:r>
              <a:rPr lang="en-US" dirty="0" err="1" smtClean="0">
                <a:effectLst/>
              </a:rPr>
              <a:t>Aisch</a:t>
            </a:r>
            <a:r>
              <a:rPr lang="en-US" dirty="0" smtClean="0">
                <a:effectLst/>
              </a:rPr>
              <a:t>, Huang, and Kang)</a:t>
            </a:r>
            <a:endParaRPr lang="en-US" dirty="0">
              <a:effectLst/>
            </a:endParaRPr>
          </a:p>
          <a:p>
            <a:r>
              <a:rPr lang="en-US" dirty="0">
                <a:effectLst/>
              </a:rPr>
              <a:t>Create a backtrack journal in which </a:t>
            </a:r>
            <a:r>
              <a:rPr lang="en-US" dirty="0" smtClean="0">
                <a:effectLst/>
              </a:rPr>
              <a:t>students </a:t>
            </a:r>
            <a:r>
              <a:rPr lang="en-US" dirty="0">
                <a:effectLst/>
              </a:rPr>
              <a:t>trace the path of something interesting that shows up on their screens before it got to them</a:t>
            </a:r>
            <a:r>
              <a:rPr lang="en-US" dirty="0" smtClean="0">
                <a:effectLst/>
              </a:rPr>
              <a:t>. (See </a:t>
            </a:r>
            <a:r>
              <a:rPr lang="en-US" dirty="0" err="1" smtClean="0">
                <a:effectLst/>
              </a:rPr>
              <a:t>Revkin</a:t>
            </a:r>
            <a:r>
              <a:rPr lang="en-US" dirty="0" smtClean="0">
                <a:effectLst/>
              </a:rPr>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411" y="932873"/>
            <a:ext cx="3175000" cy="2114550"/>
          </a:xfrm>
          <a:prstGeom prst="rect">
            <a:avLst/>
          </a:prstGeom>
        </p:spPr>
      </p:pic>
    </p:spTree>
    <p:extLst>
      <p:ext uri="{BB962C8B-B14F-4D97-AF65-F5344CB8AC3E}">
        <p14:creationId xmlns:p14="http://schemas.microsoft.com/office/powerpoint/2010/main" val="199146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Sciences, health</a:t>
            </a:r>
            <a:endParaRPr lang="en-US" dirty="0"/>
          </a:p>
        </p:txBody>
      </p:sp>
      <p:sp>
        <p:nvSpPr>
          <p:cNvPr id="3" name="Content Placeholder 2"/>
          <p:cNvSpPr>
            <a:spLocks noGrp="1"/>
          </p:cNvSpPr>
          <p:nvPr>
            <p:ph idx="1"/>
          </p:nvPr>
        </p:nvSpPr>
        <p:spPr/>
        <p:txBody>
          <a:bodyPr/>
          <a:lstStyle/>
          <a:p>
            <a:pPr lvl="0"/>
            <a:r>
              <a:rPr lang="en-US" dirty="0">
                <a:effectLst/>
              </a:rPr>
              <a:t>Explore </a:t>
            </a:r>
            <a:r>
              <a:rPr lang="en-US" dirty="0" smtClean="0">
                <a:effectLst/>
              </a:rPr>
              <a:t>use of median and mean in two </a:t>
            </a:r>
            <a:r>
              <a:rPr lang="en-US" dirty="0">
                <a:effectLst/>
              </a:rPr>
              <a:t>online reports offering statistics on the same issue, e.g., rate of teen pregnancy in Texas. </a:t>
            </a:r>
            <a:endParaRPr lang="en-US" dirty="0" smtClean="0">
              <a:effectLst/>
            </a:endParaRPr>
          </a:p>
          <a:p>
            <a:pPr lvl="0"/>
            <a:r>
              <a:rPr lang="en-US" dirty="0" smtClean="0">
                <a:effectLst/>
              </a:rPr>
              <a:t>Analyze </a:t>
            </a:r>
            <a:r>
              <a:rPr lang="en-US" dirty="0">
                <a:effectLst/>
              </a:rPr>
              <a:t>the use of bar graphs or pie charts in offering </a:t>
            </a:r>
            <a:r>
              <a:rPr lang="en-US" dirty="0" smtClean="0">
                <a:effectLst/>
              </a:rPr>
              <a:t>information </a:t>
            </a:r>
            <a:r>
              <a:rPr lang="en-US" dirty="0">
                <a:effectLst/>
              </a:rPr>
              <a:t>to support a specific controversial claim.</a:t>
            </a:r>
          </a:p>
          <a:p>
            <a:pPr lvl="0"/>
            <a:r>
              <a:rPr lang="en-US" dirty="0">
                <a:effectLst/>
              </a:rPr>
              <a:t>Evaluate and compare three articles on the same controversial topic, e.g., the effect of environment on honeybees (see </a:t>
            </a:r>
            <a:r>
              <a:rPr lang="en-US" dirty="0" smtClean="0">
                <a:effectLst/>
              </a:rPr>
              <a:t>Grossman), </a:t>
            </a:r>
            <a:r>
              <a:rPr lang="en-US" dirty="0">
                <a:effectLst/>
              </a:rPr>
              <a:t>polar melt, or talcum powder as a </a:t>
            </a:r>
            <a:r>
              <a:rPr lang="en-US" dirty="0" smtClean="0">
                <a:effectLst/>
              </a:rPr>
              <a:t>potential carcinogen</a:t>
            </a:r>
            <a:r>
              <a:rPr lang="en-US" dirty="0">
                <a:effectLst/>
              </a:rPr>
              <a:t>.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965" y="371475"/>
            <a:ext cx="2857500" cy="2143125"/>
          </a:xfrm>
          <a:prstGeom prst="rect">
            <a:avLst/>
          </a:prstGeom>
        </p:spPr>
      </p:pic>
    </p:spTree>
    <p:extLst>
      <p:ext uri="{BB962C8B-B14F-4D97-AF65-F5344CB8AC3E}">
        <p14:creationId xmlns:p14="http://schemas.microsoft.com/office/powerpoint/2010/main" val="2360397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a:t>
            </a:r>
            <a:endParaRPr lang="en-US" dirty="0"/>
          </a:p>
        </p:txBody>
      </p:sp>
      <p:sp>
        <p:nvSpPr>
          <p:cNvPr id="3" name="Content Placeholder 2"/>
          <p:cNvSpPr>
            <a:spLocks noGrp="1"/>
          </p:cNvSpPr>
          <p:nvPr>
            <p:ph idx="1"/>
          </p:nvPr>
        </p:nvSpPr>
        <p:spPr/>
        <p:txBody>
          <a:bodyPr/>
          <a:lstStyle/>
          <a:p>
            <a:pPr lvl="0"/>
            <a:r>
              <a:rPr lang="en-US" dirty="0">
                <a:effectLst/>
              </a:rPr>
              <a:t>Compare two online sources of information about the removal of the United Airlines passenger in April to analyze customer </a:t>
            </a:r>
            <a:r>
              <a:rPr lang="en-US" dirty="0" smtClean="0">
                <a:effectLst/>
              </a:rPr>
              <a:t>relations practices.</a:t>
            </a:r>
            <a:endParaRPr lang="en-US" dirty="0">
              <a:effectLst/>
            </a:endParaRPr>
          </a:p>
          <a:p>
            <a:pPr lvl="0"/>
            <a:r>
              <a:rPr lang="en-US" dirty="0">
                <a:effectLst/>
              </a:rPr>
              <a:t>Choose a recent business controversy, such as the United passenger removal or the accusations of illegal antiquities fraud trading </a:t>
            </a:r>
            <a:r>
              <a:rPr lang="en-US" dirty="0" smtClean="0">
                <a:effectLst/>
              </a:rPr>
              <a:t>by </a:t>
            </a:r>
            <a:r>
              <a:rPr lang="en-US" dirty="0">
                <a:effectLst/>
              </a:rPr>
              <a:t>Hobby Lobby owners, and analyze responses to </a:t>
            </a:r>
            <a:r>
              <a:rPr lang="en-US" dirty="0" smtClean="0">
                <a:effectLst/>
              </a:rPr>
              <a:t>these incidents </a:t>
            </a:r>
            <a:r>
              <a:rPr lang="en-US" dirty="0">
                <a:effectLst/>
              </a:rPr>
              <a:t>on a particular social media platform.</a:t>
            </a:r>
          </a:p>
          <a:p>
            <a:pPr lvl="0"/>
            <a:r>
              <a:rPr lang="en-US" dirty="0" smtClean="0">
                <a:effectLst/>
              </a:rPr>
              <a:t>Evaluate web site design. (also useful in fine arts classes)</a:t>
            </a:r>
            <a:endParaRPr lang="en-US" dirty="0">
              <a:effectLst/>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2138" y="450189"/>
            <a:ext cx="3335731" cy="2223821"/>
          </a:xfrm>
          <a:prstGeom prst="rect">
            <a:avLst/>
          </a:prstGeom>
        </p:spPr>
      </p:pic>
    </p:spTree>
    <p:extLst>
      <p:ext uri="{BB962C8B-B14F-4D97-AF65-F5344CB8AC3E}">
        <p14:creationId xmlns:p14="http://schemas.microsoft.com/office/powerpoint/2010/main" val="34621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74501"/>
          </a:xfrm>
        </p:spPr>
        <p:txBody>
          <a:bodyPr>
            <a:normAutofit/>
          </a:bodyPr>
          <a:lstStyle/>
          <a:p>
            <a:pPr algn="ctr"/>
            <a:r>
              <a:rPr lang="en-US" sz="2800" dirty="0" smtClean="0"/>
              <a:t>sources</a:t>
            </a:r>
            <a:endParaRPr lang="en-US" sz="2800" dirty="0"/>
          </a:p>
        </p:txBody>
      </p:sp>
      <p:sp>
        <p:nvSpPr>
          <p:cNvPr id="3" name="Content Placeholder 2"/>
          <p:cNvSpPr>
            <a:spLocks noGrp="1"/>
          </p:cNvSpPr>
          <p:nvPr>
            <p:ph idx="1"/>
          </p:nvPr>
        </p:nvSpPr>
        <p:spPr>
          <a:xfrm>
            <a:off x="767925" y="1394692"/>
            <a:ext cx="9905998" cy="4821381"/>
          </a:xfrm>
        </p:spPr>
        <p:txBody>
          <a:bodyPr>
            <a:normAutofit fontScale="70000" lnSpcReduction="20000"/>
          </a:bodyPr>
          <a:lstStyle/>
          <a:p>
            <a:r>
              <a:rPr lang="en-US" dirty="0">
                <a:effectLst/>
              </a:rPr>
              <a:t>@Channel4News. “Want to help stop fake news from spreading. Here’s three simple ways (via @</a:t>
            </a:r>
            <a:r>
              <a:rPr lang="en-US" dirty="0" err="1">
                <a:effectLst/>
              </a:rPr>
              <a:t>FactCheck</a:t>
            </a:r>
            <a:r>
              <a:rPr lang="en-US" dirty="0">
                <a:effectLst/>
              </a:rPr>
              <a:t>.” </a:t>
            </a:r>
            <a:r>
              <a:rPr lang="en-US" i="1" dirty="0">
                <a:effectLst/>
              </a:rPr>
              <a:t>Twitter</a:t>
            </a:r>
            <a:r>
              <a:rPr lang="en-US" dirty="0">
                <a:effectLst/>
              </a:rPr>
              <a:t>, 17 Feb. 2017, 7:49 a.m., </a:t>
            </a:r>
            <a:r>
              <a:rPr lang="en-US" u="sng" dirty="0">
                <a:effectLst/>
                <a:hlinkClick r:id="rId2"/>
              </a:rPr>
              <a:t>https://twitter.com/channel4news/status/832618082153676800</a:t>
            </a:r>
            <a:endParaRPr lang="en-US" u="sng" dirty="0">
              <a:effectLst/>
            </a:endParaRPr>
          </a:p>
          <a:p>
            <a:r>
              <a:rPr lang="en-US" dirty="0" smtClean="0">
                <a:effectLst/>
              </a:rPr>
              <a:t>“</a:t>
            </a:r>
            <a:r>
              <a:rPr lang="en-US" dirty="0">
                <a:effectLst/>
              </a:rPr>
              <a:t>2017 International Fact-Checking Day Lesson Plan.” Poynter, 2017, </a:t>
            </a:r>
            <a:r>
              <a:rPr lang="en-US" u="sng" dirty="0">
                <a:effectLst/>
                <a:hlinkClick r:id="rId3"/>
              </a:rPr>
              <a:t>http://factcheckingday.com/lesson-plan</a:t>
            </a:r>
            <a:endParaRPr lang="en-US" dirty="0">
              <a:effectLst/>
            </a:endParaRPr>
          </a:p>
          <a:p>
            <a:r>
              <a:rPr lang="en-US" dirty="0" err="1">
                <a:effectLst/>
              </a:rPr>
              <a:t>Aisch</a:t>
            </a:r>
            <a:r>
              <a:rPr lang="en-US" dirty="0">
                <a:effectLst/>
              </a:rPr>
              <a:t>, </a:t>
            </a:r>
            <a:r>
              <a:rPr lang="en-US" dirty="0" err="1">
                <a:effectLst/>
              </a:rPr>
              <a:t>Gregor</a:t>
            </a:r>
            <a:r>
              <a:rPr lang="en-US" dirty="0">
                <a:effectLst/>
              </a:rPr>
              <a:t>, Jon Huang, and Cecilia Kang. “Dissecting the #</a:t>
            </a:r>
            <a:r>
              <a:rPr lang="en-US" dirty="0" err="1">
                <a:effectLst/>
              </a:rPr>
              <a:t>Pizzagate</a:t>
            </a:r>
            <a:r>
              <a:rPr lang="en-US" dirty="0">
                <a:effectLst/>
              </a:rPr>
              <a:t> Conspiracy Theories.” </a:t>
            </a:r>
            <a:r>
              <a:rPr lang="en-US" i="1" dirty="0">
                <a:effectLst/>
              </a:rPr>
              <a:t>New York Times, </a:t>
            </a:r>
            <a:r>
              <a:rPr lang="en-US" dirty="0">
                <a:effectLst/>
              </a:rPr>
              <a:t>10 Dec. 2016, </a:t>
            </a:r>
            <a:r>
              <a:rPr lang="en-US" u="sng" dirty="0">
                <a:effectLst/>
                <a:hlinkClick r:id="rId4"/>
              </a:rPr>
              <a:t>https://www.nytimes.com/interactive/2016/12/10/business/media/pizzagate.html</a:t>
            </a:r>
            <a:endParaRPr lang="en-US" dirty="0">
              <a:effectLst/>
            </a:endParaRPr>
          </a:p>
          <a:p>
            <a:r>
              <a:rPr lang="en-US" dirty="0" err="1">
                <a:effectLst/>
              </a:rPr>
              <a:t>Colglazier</a:t>
            </a:r>
            <a:r>
              <a:rPr lang="en-US" dirty="0">
                <a:effectLst/>
              </a:rPr>
              <a:t>, William. “The Best Tips for Spotting Fake News in the Age of Trump.” </a:t>
            </a:r>
            <a:r>
              <a:rPr lang="en-US" i="1" dirty="0">
                <a:effectLst/>
              </a:rPr>
              <a:t>Teen Vogue</a:t>
            </a:r>
            <a:r>
              <a:rPr lang="en-US" dirty="0">
                <a:effectLst/>
              </a:rPr>
              <a:t>, 17 Jan. 2017,  </a:t>
            </a:r>
            <a:r>
              <a:rPr lang="en-US" u="sng" dirty="0">
                <a:effectLst/>
                <a:hlinkClick r:id="rId5"/>
              </a:rPr>
              <a:t>http://www.teenvogue.com/story/the-best-tips-for-spotting-fake-news-in-the-age-of-trump</a:t>
            </a:r>
            <a:endParaRPr lang="en-US" dirty="0">
              <a:effectLst/>
            </a:endParaRPr>
          </a:p>
          <a:p>
            <a:r>
              <a:rPr lang="en-US" dirty="0" err="1" smtClean="0">
                <a:effectLst/>
              </a:rPr>
              <a:t>Domonoske</a:t>
            </a:r>
            <a:r>
              <a:rPr lang="en-US" dirty="0">
                <a:effectLst/>
              </a:rPr>
              <a:t>, Camila. “Students Have ‘Dismaying’ Inability to Tell Fake News from Real, Study Finds.” </a:t>
            </a:r>
            <a:r>
              <a:rPr lang="en-US" i="1" dirty="0">
                <a:effectLst/>
              </a:rPr>
              <a:t>NPR</a:t>
            </a:r>
            <a:r>
              <a:rPr lang="en-US" dirty="0">
                <a:effectLst/>
              </a:rPr>
              <a:t>, 23 Nov. 2016, </a:t>
            </a:r>
            <a:r>
              <a:rPr lang="en-US" u="sng" dirty="0">
                <a:effectLst/>
                <a:hlinkClick r:id="rId6"/>
              </a:rPr>
              <a:t>http://www.npr.org/sections/thetwo-way/2016/11/23/503129818/study-finds-students-have-dismaying-inability-to-tell-fake-news-from-real</a:t>
            </a:r>
            <a:endParaRPr lang="en-US" dirty="0">
              <a:effectLst/>
            </a:endParaRPr>
          </a:p>
          <a:p>
            <a:r>
              <a:rPr lang="en-US" dirty="0">
                <a:effectLst/>
              </a:rPr>
              <a:t>Donald, Brooke. “Stanford Researchers Find Students Have Trouble Judging the Credibility of Information Online.” </a:t>
            </a:r>
            <a:r>
              <a:rPr lang="en-US" i="1" dirty="0">
                <a:effectLst/>
              </a:rPr>
              <a:t>Stanford Graduate School of Education</a:t>
            </a:r>
            <a:r>
              <a:rPr lang="en-US" dirty="0">
                <a:effectLst/>
              </a:rPr>
              <a:t>, 22 Nov. 2016, </a:t>
            </a:r>
            <a:r>
              <a:rPr lang="en-US" u="sng" dirty="0">
                <a:effectLst/>
                <a:hlinkClick r:id="rId7"/>
              </a:rPr>
              <a:t>https://ed.stanford.edu/news/stanford-researchers-find-students-have-trouble-judging-credibility-information-online</a:t>
            </a:r>
            <a:endParaRPr lang="en-US" u="sng" dirty="0">
              <a:effectLst/>
            </a:endParaRPr>
          </a:p>
          <a:p>
            <a:r>
              <a:rPr lang="en-US" dirty="0" smtClean="0">
                <a:effectLst/>
              </a:rPr>
              <a:t>FactCheck.org</a:t>
            </a:r>
            <a:r>
              <a:rPr lang="en-US" dirty="0">
                <a:effectLst/>
              </a:rPr>
              <a:t>. “How to Spot Fake News.” 8 Dec. 2016, </a:t>
            </a:r>
            <a:r>
              <a:rPr lang="en-US" u="sng" dirty="0">
                <a:effectLst/>
                <a:hlinkClick r:id="rId8"/>
              </a:rPr>
              <a:t>https://www.youtube.com/watch?v=AkwWcHekMdo#action=share</a:t>
            </a:r>
            <a:endParaRPr lang="en-US" dirty="0">
              <a:effectLst/>
            </a:endParaRPr>
          </a:p>
          <a:p>
            <a:r>
              <a:rPr lang="en-US" dirty="0">
                <a:effectLst/>
              </a:rPr>
              <a:t>Grossman, Kelly. “Lesson Plan: Evaluating Sources.” 15 Feb. 2015, </a:t>
            </a:r>
            <a:r>
              <a:rPr lang="en-US" u="sng" dirty="0">
                <a:effectLst/>
                <a:hlinkClick r:id="rId9"/>
              </a:rPr>
              <a:t>https://www.carli.illinois.edu/sites/files/pub_serv/ICForum150618GrossmannHandout.pdf</a:t>
            </a:r>
            <a:endParaRPr lang="en-US" dirty="0">
              <a:effectLst/>
            </a:endParaRPr>
          </a:p>
          <a:p>
            <a:pPr marL="0" indent="0">
              <a:buNone/>
            </a:pPr>
            <a:endParaRPr lang="en-US" dirty="0"/>
          </a:p>
        </p:txBody>
      </p:sp>
    </p:spTree>
    <p:extLst>
      <p:ext uri="{BB962C8B-B14F-4D97-AF65-F5344CB8AC3E}">
        <p14:creationId xmlns:p14="http://schemas.microsoft.com/office/powerpoint/2010/main" val="6245853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Sources continued</a:t>
            </a:r>
            <a:endParaRPr lang="en-US" dirty="0"/>
          </a:p>
        </p:txBody>
      </p:sp>
      <p:sp>
        <p:nvSpPr>
          <p:cNvPr id="3" name="Content Placeholder 2"/>
          <p:cNvSpPr>
            <a:spLocks noGrp="1"/>
          </p:cNvSpPr>
          <p:nvPr>
            <p:ph idx="1"/>
          </p:nvPr>
        </p:nvSpPr>
        <p:spPr>
          <a:xfrm>
            <a:off x="1141413" y="1995055"/>
            <a:ext cx="9905998" cy="4350327"/>
          </a:xfrm>
        </p:spPr>
        <p:txBody>
          <a:bodyPr>
            <a:normAutofit fontScale="70000" lnSpcReduction="20000"/>
          </a:bodyPr>
          <a:lstStyle/>
          <a:p>
            <a:pPr marL="0" indent="0">
              <a:buNone/>
            </a:pPr>
            <a:endParaRPr lang="en-US" dirty="0" smtClean="0">
              <a:effectLst/>
            </a:endParaRPr>
          </a:p>
          <a:p>
            <a:r>
              <a:rPr lang="en-US" dirty="0" smtClean="0">
                <a:effectLst/>
              </a:rPr>
              <a:t>Lynch</a:t>
            </a:r>
            <a:r>
              <a:rPr lang="en-US" dirty="0">
                <a:effectLst/>
              </a:rPr>
              <a:t>, Michael P. “Googling is Believing: Trumping the Informed Citizen.” </a:t>
            </a:r>
            <a:r>
              <a:rPr lang="en-US" i="1" dirty="0">
                <a:effectLst/>
              </a:rPr>
              <a:t>New York Times</a:t>
            </a:r>
            <a:r>
              <a:rPr lang="en-US" dirty="0">
                <a:effectLst/>
              </a:rPr>
              <a:t>, 9 Mar. 2016, </a:t>
            </a:r>
            <a:r>
              <a:rPr lang="en-US" u="sng" dirty="0">
                <a:effectLst/>
                <a:hlinkClick r:id="rId2"/>
              </a:rPr>
              <a:t>https://opinionator.blogs.nytimes.com/2016/03/09/googling-is-believing-trumping-the-informed-citizen</a:t>
            </a:r>
            <a:r>
              <a:rPr lang="en-US" u="sng" dirty="0" smtClean="0">
                <a:effectLst/>
                <a:hlinkClick r:id="rId2"/>
              </a:rPr>
              <a:t>/</a:t>
            </a:r>
            <a:endParaRPr lang="en-US" u="sng" dirty="0" smtClean="0">
              <a:effectLst/>
            </a:endParaRPr>
          </a:p>
          <a:p>
            <a:r>
              <a:rPr lang="en-US" dirty="0">
                <a:effectLst/>
              </a:rPr>
              <a:t>“Milo Yiannopoulos.” </a:t>
            </a:r>
            <a:r>
              <a:rPr lang="en-US" i="1" dirty="0">
                <a:effectLst/>
              </a:rPr>
              <a:t>Wikipedia</a:t>
            </a:r>
            <a:r>
              <a:rPr lang="en-US" dirty="0">
                <a:effectLst/>
              </a:rPr>
              <a:t>, </a:t>
            </a:r>
            <a:r>
              <a:rPr lang="en-US" u="sng" dirty="0">
                <a:effectLst/>
                <a:hlinkClick r:id="rId3"/>
              </a:rPr>
              <a:t>https://</a:t>
            </a:r>
            <a:r>
              <a:rPr lang="en-US" u="sng" dirty="0" smtClean="0">
                <a:effectLst/>
                <a:hlinkClick r:id="rId3"/>
              </a:rPr>
              <a:t>en.wikipedia.org/wiki/Milo_Yiannopoulos</a:t>
            </a:r>
            <a:endParaRPr lang="en-US" u="sng" dirty="0" smtClean="0">
              <a:effectLst/>
            </a:endParaRPr>
          </a:p>
          <a:p>
            <a:r>
              <a:rPr lang="en-US" dirty="0" smtClean="0">
                <a:effectLst/>
              </a:rPr>
              <a:t>Pastis, Stephan. “Pearls Before Swine.” </a:t>
            </a:r>
            <a:r>
              <a:rPr lang="en-US" i="1" dirty="0" smtClean="0">
                <a:effectLst/>
              </a:rPr>
              <a:t>Austin American-Statesman</a:t>
            </a:r>
            <a:r>
              <a:rPr lang="en-US" dirty="0" smtClean="0">
                <a:effectLst/>
              </a:rPr>
              <a:t>, 27 Jul. 2017.</a:t>
            </a:r>
            <a:endParaRPr lang="en-US" dirty="0">
              <a:effectLst/>
            </a:endParaRPr>
          </a:p>
          <a:p>
            <a:r>
              <a:rPr lang="en-US" dirty="0" err="1" smtClean="0">
                <a:effectLst/>
              </a:rPr>
              <a:t>Revkin</a:t>
            </a:r>
            <a:r>
              <a:rPr lang="en-US" dirty="0">
                <a:effectLst/>
              </a:rPr>
              <a:t>, Andy. “Tools and Techniques for Tracking How #</a:t>
            </a:r>
            <a:r>
              <a:rPr lang="en-US" dirty="0" err="1">
                <a:effectLst/>
              </a:rPr>
              <a:t>FakeNews</a:t>
            </a:r>
            <a:r>
              <a:rPr lang="en-US" dirty="0">
                <a:effectLst/>
              </a:rPr>
              <a:t> (or the Real Thing) Flows.” </a:t>
            </a:r>
            <a:r>
              <a:rPr lang="en-US" i="1" dirty="0">
                <a:effectLst/>
              </a:rPr>
              <a:t>Medium</a:t>
            </a:r>
            <a:r>
              <a:rPr lang="en-US" dirty="0">
                <a:effectLst/>
              </a:rPr>
              <a:t>, 23 Aug. 2016, </a:t>
            </a:r>
            <a:r>
              <a:rPr lang="en-US" u="sng" dirty="0">
                <a:effectLst/>
                <a:hlinkClick r:id="rId4"/>
              </a:rPr>
              <a:t>https://medium.com/@</a:t>
            </a:r>
            <a:r>
              <a:rPr lang="en-US" u="sng" dirty="0" smtClean="0">
                <a:effectLst/>
                <a:hlinkClick r:id="rId4"/>
              </a:rPr>
              <a:t>revkin/to-see-how-information-flows-online-try-a-backtrack-journal-e5e65e56bf6c</a:t>
            </a:r>
            <a:endParaRPr lang="en-US" dirty="0">
              <a:effectLst/>
            </a:endParaRPr>
          </a:p>
          <a:p>
            <a:r>
              <a:rPr lang="en-US" dirty="0">
                <a:effectLst/>
              </a:rPr>
              <a:t>Ritchie, Hannah. “Read All About It: The Biggest Fake News Stories of 2016.” </a:t>
            </a:r>
            <a:r>
              <a:rPr lang="en-US" i="1" dirty="0">
                <a:effectLst/>
              </a:rPr>
              <a:t>CNBC</a:t>
            </a:r>
            <a:r>
              <a:rPr lang="en-US" dirty="0">
                <a:effectLst/>
              </a:rPr>
              <a:t>, 30 Dec. 2016, </a:t>
            </a:r>
            <a:r>
              <a:rPr lang="en-US" u="sng" dirty="0">
                <a:effectLst/>
                <a:hlinkClick r:id="rId5"/>
              </a:rPr>
              <a:t>https://</a:t>
            </a:r>
            <a:r>
              <a:rPr lang="en-US" u="sng" dirty="0" smtClean="0">
                <a:effectLst/>
                <a:hlinkClick r:id="rId5"/>
              </a:rPr>
              <a:t>www.cnbc.com/2016/12/30/read-all-about-it-the-biggest-fake-news-stories-of-2016.html</a:t>
            </a:r>
            <a:endParaRPr lang="en-US" u="sng" dirty="0" smtClean="0">
              <a:effectLst/>
            </a:endParaRPr>
          </a:p>
          <a:p>
            <a:r>
              <a:rPr lang="en-US" dirty="0">
                <a:effectLst/>
              </a:rPr>
              <a:t>Silverman, Craig. “This Is How Your </a:t>
            </a:r>
            <a:r>
              <a:rPr lang="en-US" dirty="0" err="1">
                <a:effectLst/>
              </a:rPr>
              <a:t>Hyperpartisan</a:t>
            </a:r>
            <a:r>
              <a:rPr lang="en-US" dirty="0">
                <a:effectLst/>
              </a:rPr>
              <a:t> News Gets Made.” </a:t>
            </a:r>
            <a:r>
              <a:rPr lang="en-US" i="1" dirty="0" err="1">
                <a:effectLst/>
              </a:rPr>
              <a:t>BuzzFeed</a:t>
            </a:r>
            <a:r>
              <a:rPr lang="en-US" i="1" dirty="0">
                <a:effectLst/>
              </a:rPr>
              <a:t> News</a:t>
            </a:r>
            <a:r>
              <a:rPr lang="en-US" dirty="0">
                <a:effectLst/>
              </a:rPr>
              <a:t>, 27 Feb. 2017, </a:t>
            </a:r>
            <a:r>
              <a:rPr lang="en-US" u="sng" dirty="0">
                <a:effectLst/>
                <a:hlinkClick r:id="rId6"/>
              </a:rPr>
              <a:t>https://www.buzzfeed.com/craigsilverman/how-the-hyperpartisan-sausage-is-made?bffbnews&amp;utm_term=.etrRk6YBr#.oan51b3Zm</a:t>
            </a:r>
            <a:endParaRPr lang="en-US" dirty="0">
              <a:effectLst/>
            </a:endParaRPr>
          </a:p>
          <a:p>
            <a:r>
              <a:rPr lang="en-US" dirty="0" smtClean="0">
                <a:effectLst/>
              </a:rPr>
              <a:t>Stanford </a:t>
            </a:r>
            <a:r>
              <a:rPr lang="en-US" dirty="0">
                <a:effectLst/>
              </a:rPr>
              <a:t>History Education Group. “Evaluating Information: The Cornerstone of Civic Online Reasoning.” SHEG, </a:t>
            </a:r>
            <a:r>
              <a:rPr lang="en-US" u="sng" dirty="0">
                <a:effectLst/>
                <a:hlinkClick r:id="rId7"/>
              </a:rPr>
              <a:t>https://sheg.stanford.edu/upload/V3LessonPlans/Executive%20Summary%2011.21.16.pdf</a:t>
            </a:r>
            <a:endParaRPr lang="en-US" dirty="0">
              <a:effectLst/>
            </a:endParaRPr>
          </a:p>
          <a:p>
            <a:r>
              <a:rPr lang="en-US" dirty="0" err="1" smtClean="0">
                <a:effectLst/>
              </a:rPr>
              <a:t>Zimdars</a:t>
            </a:r>
            <a:r>
              <a:rPr lang="en-US" dirty="0">
                <a:effectLst/>
              </a:rPr>
              <a:t>, Melissa.  “False, misleading, Clickbait-y, and Satirical ‘News’ Sources.”  </a:t>
            </a:r>
            <a:r>
              <a:rPr lang="en-US" u="sng" dirty="0">
                <a:effectLst/>
                <a:hlinkClick r:id="rId8"/>
              </a:rPr>
              <a:t>http://creativecommons.org/licenses/by/4.0/ </a:t>
            </a:r>
            <a:r>
              <a:rPr lang="en-US" dirty="0" smtClean="0">
                <a:effectLst/>
              </a:rPr>
              <a:t>.</a:t>
            </a:r>
            <a:endParaRPr lang="en-US" dirty="0">
              <a:effectLst/>
            </a:endParaRPr>
          </a:p>
        </p:txBody>
      </p:sp>
    </p:spTree>
    <p:extLst>
      <p:ext uri="{BB962C8B-B14F-4D97-AF65-F5344CB8AC3E}">
        <p14:creationId xmlns:p14="http://schemas.microsoft.com/office/powerpoint/2010/main" val="1432333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Additional resources</a:t>
            </a:r>
            <a:endParaRPr lang="en-US" dirty="0"/>
          </a:p>
        </p:txBody>
      </p:sp>
      <p:sp>
        <p:nvSpPr>
          <p:cNvPr id="3" name="Content Placeholder 2"/>
          <p:cNvSpPr>
            <a:spLocks noGrp="1"/>
          </p:cNvSpPr>
          <p:nvPr>
            <p:ph idx="1"/>
          </p:nvPr>
        </p:nvSpPr>
        <p:spPr>
          <a:xfrm>
            <a:off x="1141413" y="2383664"/>
            <a:ext cx="9905998" cy="3630770"/>
          </a:xfrm>
        </p:spPr>
        <p:txBody>
          <a:bodyPr>
            <a:normAutofit fontScale="92500" lnSpcReduction="20000"/>
          </a:bodyPr>
          <a:lstStyle/>
          <a:p>
            <a:r>
              <a:rPr lang="en-US" dirty="0">
                <a:effectLst/>
              </a:rPr>
              <a:t>Association of College and Research Libraries. “Framework for Information Literacy for Higher Education.” </a:t>
            </a:r>
            <a:r>
              <a:rPr lang="en-US" dirty="0" smtClean="0">
                <a:effectLst/>
              </a:rPr>
              <a:t>American library association, </a:t>
            </a:r>
            <a:r>
              <a:rPr lang="en-US" dirty="0">
                <a:effectLst/>
              </a:rPr>
              <a:t>11 Jan. 2016, </a:t>
            </a:r>
            <a:r>
              <a:rPr lang="en-US" u="sng" dirty="0">
                <a:effectLst/>
                <a:hlinkClick r:id="rId2"/>
              </a:rPr>
              <a:t>http://</a:t>
            </a:r>
            <a:r>
              <a:rPr lang="en-US" u="sng" dirty="0" smtClean="0">
                <a:effectLst/>
                <a:hlinkClick r:id="rId2"/>
              </a:rPr>
              <a:t>www.ala.org/acrl/standards/ilframework</a:t>
            </a:r>
            <a:endParaRPr lang="en-US" u="sng" dirty="0" smtClean="0">
              <a:effectLst/>
            </a:endParaRPr>
          </a:p>
          <a:p>
            <a:r>
              <a:rPr lang="en-US" i="1" dirty="0" smtClean="0">
                <a:effectLst/>
              </a:rPr>
              <a:t>The news literacy project. </a:t>
            </a:r>
            <a:r>
              <a:rPr lang="en-US" dirty="0" smtClean="0">
                <a:effectLst/>
              </a:rPr>
              <a:t>The News literacy project, 2017, </a:t>
            </a:r>
            <a:r>
              <a:rPr lang="en-US" dirty="0">
                <a:effectLst/>
                <a:hlinkClick r:id="rId3"/>
              </a:rPr>
              <a:t>http://www.thenewsliteracyproject.org</a:t>
            </a:r>
            <a:r>
              <a:rPr lang="en-US" dirty="0" smtClean="0">
                <a:effectLst/>
                <a:hlinkClick r:id="rId3"/>
              </a:rPr>
              <a:t>/</a:t>
            </a:r>
            <a:endParaRPr lang="en-US" i="1" dirty="0" smtClean="0">
              <a:effectLst/>
            </a:endParaRPr>
          </a:p>
          <a:p>
            <a:r>
              <a:rPr lang="en-US" dirty="0" err="1" smtClean="0">
                <a:effectLst/>
              </a:rPr>
              <a:t>Revkin</a:t>
            </a:r>
            <a:r>
              <a:rPr lang="en-US" dirty="0" smtClean="0">
                <a:effectLst/>
              </a:rPr>
              <a:t>, Andrew C. “An Exercise to Sift for Sources Amid a Blitz of Fake News.”  </a:t>
            </a:r>
            <a:r>
              <a:rPr lang="en-US" i="1" dirty="0" smtClean="0">
                <a:effectLst/>
              </a:rPr>
              <a:t>New York Times, </a:t>
            </a:r>
            <a:r>
              <a:rPr lang="en-US" dirty="0" smtClean="0">
                <a:effectLst/>
              </a:rPr>
              <a:t>24 Nov. 2016, </a:t>
            </a:r>
            <a:r>
              <a:rPr lang="en-US" u="sng" dirty="0" smtClean="0">
                <a:effectLst/>
                <a:hlinkClick r:id="rId4"/>
              </a:rPr>
              <a:t>https://dotearth.blogs.nytimes.com/2016/11/24/an-exercise-to-sift-for-sources-amid-a-blitz-of-fake-news/</a:t>
            </a:r>
            <a:endParaRPr lang="en-US" dirty="0" smtClean="0">
              <a:effectLst/>
            </a:endParaRPr>
          </a:p>
          <a:p>
            <a:r>
              <a:rPr lang="en-US" dirty="0" err="1" smtClean="0">
                <a:effectLst/>
              </a:rPr>
              <a:t>Schulten</a:t>
            </a:r>
            <a:r>
              <a:rPr lang="en-US" dirty="0" smtClean="0">
                <a:effectLst/>
              </a:rPr>
              <a:t>, Katherine, and Amanda Christy Brown. “Evaluating Sources in a ‘Post-Truth’ World: Ideas for Teaching and Learning about Fake News.” </a:t>
            </a:r>
            <a:r>
              <a:rPr lang="en-US" i="1" dirty="0" smtClean="0">
                <a:effectLst/>
              </a:rPr>
              <a:t>New York Times, </a:t>
            </a:r>
            <a:r>
              <a:rPr lang="en-US" dirty="0" smtClean="0">
                <a:effectLst/>
              </a:rPr>
              <a:t>19 Jan. 2017, </a:t>
            </a:r>
            <a:r>
              <a:rPr lang="en-US" u="sng" dirty="0" smtClean="0">
                <a:effectLst/>
                <a:hlinkClick r:id="rId5"/>
              </a:rPr>
              <a:t>https://www.nytimes.com/2017/01/19/learning/lesson-plans/evaluating-sources-in-a-post-truth-world-ideas-for-teaching-and-learning-about-fake-news.html</a:t>
            </a:r>
            <a:endParaRPr lang="en-US" dirty="0" smtClean="0">
              <a:effectLst/>
            </a:endParaRPr>
          </a:p>
          <a:p>
            <a:endParaRPr lang="en-US" dirty="0"/>
          </a:p>
        </p:txBody>
      </p:sp>
    </p:spTree>
    <p:extLst>
      <p:ext uri="{BB962C8B-B14F-4D97-AF65-F5344CB8AC3E}">
        <p14:creationId xmlns:p14="http://schemas.microsoft.com/office/powerpoint/2010/main" val="2948707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TM03457485[[fn=Mesh]]</Template>
  <TotalTime>13180</TotalTime>
  <Words>2308</Words>
  <Application>Microsoft Office PowerPoint</Application>
  <PresentationFormat>Widescreen</PresentationFormat>
  <Paragraphs>144</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Century Gothic</vt:lpstr>
      <vt:lpstr>Mesh</vt:lpstr>
      <vt:lpstr>The Source Matters: Media Literacy in the Age of Fake News</vt:lpstr>
      <vt:lpstr>What do we mean by  “fake news”?</vt:lpstr>
      <vt:lpstr>The term “fake News” is everywhere</vt:lpstr>
      <vt:lpstr>Would you Believe this headline?</vt:lpstr>
      <vt:lpstr>PowerPoint Presentation</vt:lpstr>
      <vt:lpstr>Defining “FAKE” News</vt:lpstr>
      <vt:lpstr>How good are you at identifying fake news?</vt:lpstr>
      <vt:lpstr>Why does it matter?</vt:lpstr>
      <vt:lpstr>Why does it matter for our students?</vt:lpstr>
      <vt:lpstr>Evaluating Reliability of an online source</vt:lpstr>
      <vt:lpstr>Evaluating reliability   STEP 1:  Look at the URL. </vt:lpstr>
      <vt:lpstr>Evaluating reliability   STEP 2:  Look at the source/article itself.</vt:lpstr>
      <vt:lpstr>Evaluating reliability   step 3:  Examine other sources.</vt:lpstr>
      <vt:lpstr>Evaluating Reliability step 4: Research “About Us” or “Contact Us.”</vt:lpstr>
      <vt:lpstr>Evaluating reliability Step 5:  analyze the STYLE.</vt:lpstr>
      <vt:lpstr>Evaluating Reliability  STEP 6:  analyze the DESIGN and advertising.</vt:lpstr>
      <vt:lpstr>Evaluating reliability Step 7:  analyze the diction and pathos.</vt:lpstr>
      <vt:lpstr>Evaluating reliability Step 8:  complete a reverse image search.</vt:lpstr>
      <vt:lpstr>Evaluating reliability BEST TIP:  read multiple sources.</vt:lpstr>
      <vt:lpstr>Let’s Try it.  Which is the most reliable tweet?</vt:lpstr>
      <vt:lpstr>Let’s Try It #2.  Is this an article you want to read for unbiased financial guidance?</vt:lpstr>
      <vt:lpstr>Let’s Try it #3.  Which article is more reliable?  </vt:lpstr>
      <vt:lpstr>Let’s Try it #4.  Which article is more reliable?  What do you notice about the 2 articles?</vt:lpstr>
      <vt:lpstr>PowerPoint Presentation</vt:lpstr>
      <vt:lpstr>Let’s Try #5. Is this article reliable?  Why or why not?  </vt:lpstr>
      <vt:lpstr>Let’s Try  #6. Is this article reliable?  Why or why not? </vt:lpstr>
      <vt:lpstr>ONE MORE LOOK at fake news:</vt:lpstr>
      <vt:lpstr>A link to the article</vt:lpstr>
      <vt:lpstr>A Look at Snopes: (after doing a reverse image search on the radiation image from article on slide 31)</vt:lpstr>
      <vt:lpstr>Reverse image search on the other picture of radiation fallout from the article on slide 31</vt:lpstr>
      <vt:lpstr>Where CAN I go to check out myths or find reliable sources?</vt:lpstr>
      <vt:lpstr>PowerPoint Presentation</vt:lpstr>
      <vt:lpstr>One more Example:     Fox News borrows from a tabloid  that borrows from a Russian news story  that borrows from a fake Facebook post  that borrows from a satirical article</vt:lpstr>
      <vt:lpstr>PowerPoint Presentation</vt:lpstr>
      <vt:lpstr>PowerPoint Presentation</vt:lpstr>
      <vt:lpstr>How can I teach  media literacy?</vt:lpstr>
      <vt:lpstr>Suggested activities</vt:lpstr>
      <vt:lpstr>English</vt:lpstr>
      <vt:lpstr>Social sciences</vt:lpstr>
      <vt:lpstr>Math, Sciences, health</vt:lpstr>
      <vt:lpstr>business</vt:lpstr>
      <vt:lpstr>sources</vt:lpstr>
      <vt:lpstr>Sources continued</vt:lpstr>
      <vt:lpstr>Additional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sources</dc:title>
  <dc:creator>George Kimberly</dc:creator>
  <cp:lastModifiedBy>Van Note Beverly</cp:lastModifiedBy>
  <cp:revision>53</cp:revision>
  <dcterms:created xsi:type="dcterms:W3CDTF">2017-06-01T20:42:36Z</dcterms:created>
  <dcterms:modified xsi:type="dcterms:W3CDTF">2017-08-17T15:35:57Z</dcterms:modified>
</cp:coreProperties>
</file>