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4" r:id="rId8"/>
    <p:sldId id="265" r:id="rId9"/>
    <p:sldId id="261" r:id="rId10"/>
    <p:sldId id="267" r:id="rId11"/>
    <p:sldId id="268" r:id="rId12"/>
    <p:sldId id="269" r:id="rId13"/>
    <p:sldId id="270" r:id="rId14"/>
    <p:sldId id="266" r:id="rId15"/>
    <p:sldId id="271" r:id="rId16"/>
    <p:sldId id="274" r:id="rId17"/>
    <p:sldId id="276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387" autoAdjust="0"/>
  </p:normalViewPr>
  <p:slideViewPr>
    <p:cSldViewPr snapToGrid="0">
      <p:cViewPr>
        <p:scale>
          <a:sx n="80" d="100"/>
          <a:sy n="80" d="100"/>
        </p:scale>
        <p:origin x="90" y="-510"/>
      </p:cViewPr>
      <p:guideLst/>
    </p:cSldViewPr>
  </p:slideViewPr>
  <p:outlineViewPr>
    <p:cViewPr>
      <p:scale>
        <a:sx n="33" d="100"/>
        <a:sy n="33" d="100"/>
      </p:scale>
      <p:origin x="0" y="-1258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22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TC Professional Development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" t="5891" r="74761" b="2290"/>
          <a:stretch/>
        </p:blipFill>
        <p:spPr bwMode="auto">
          <a:xfrm>
            <a:off x="0" y="0"/>
            <a:ext cx="1640115" cy="68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263047" y="0"/>
            <a:ext cx="0" cy="685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093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91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12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92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8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3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9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4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5A124-3D83-4968-9C8B-651E1F0A8085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62BCC-422D-409A-BC14-3048A5807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3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Preparing for Tenure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Temple College</a:t>
            </a:r>
            <a:br>
              <a:rPr lang="en-US" dirty="0" smtClean="0"/>
            </a:br>
            <a:r>
              <a:rPr lang="en-US" dirty="0" smtClean="0"/>
              <a:t>R. Craig Collins</a:t>
            </a:r>
            <a:br>
              <a:rPr lang="en-US" dirty="0" smtClean="0"/>
            </a:br>
            <a:r>
              <a:rPr lang="en-US" dirty="0" smtClean="0"/>
              <a:t>Professional Development Coordinator</a:t>
            </a:r>
          </a:p>
        </p:txBody>
      </p:sp>
      <p:pic>
        <p:nvPicPr>
          <p:cNvPr id="1026" name="Picture 2" descr="TC Professional Develop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030288"/>
            <a:ext cx="76200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49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covered in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do I start?</a:t>
            </a:r>
          </a:p>
          <a:p>
            <a:r>
              <a:rPr lang="en-US" dirty="0" smtClean="0"/>
              <a:t>Timeline</a:t>
            </a:r>
          </a:p>
          <a:p>
            <a:r>
              <a:rPr lang="en-US" dirty="0" smtClean="0"/>
              <a:t>Procedure</a:t>
            </a:r>
          </a:p>
          <a:p>
            <a:r>
              <a:rPr lang="en-US" dirty="0" smtClean="0"/>
              <a:t>What to collect</a:t>
            </a:r>
          </a:p>
          <a:p>
            <a:r>
              <a:rPr lang="en-US" dirty="0" smtClean="0"/>
              <a:t>How to assemble the packet</a:t>
            </a:r>
          </a:p>
        </p:txBody>
      </p:sp>
      <p:pic>
        <p:nvPicPr>
          <p:cNvPr id="4" name="Picture 2" descr="TC Professional Developme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" t="5891" r="74761" b="2290"/>
          <a:stretch/>
        </p:blipFill>
        <p:spPr bwMode="auto">
          <a:xfrm>
            <a:off x="0" y="0"/>
            <a:ext cx="1640115" cy="68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39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 I start?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very first semester</a:t>
            </a:r>
          </a:p>
          <a:p>
            <a:r>
              <a:rPr lang="en-US" dirty="0" smtClean="0"/>
              <a:t>Save EVERYTHING</a:t>
            </a:r>
          </a:p>
          <a:p>
            <a:pPr lvl="1"/>
            <a:r>
              <a:rPr lang="en-US" dirty="0" smtClean="0"/>
              <a:t>Teaching philosophy</a:t>
            </a:r>
          </a:p>
          <a:p>
            <a:pPr lvl="1"/>
            <a:r>
              <a:rPr lang="en-US" dirty="0" smtClean="0"/>
              <a:t>First day handouts</a:t>
            </a:r>
          </a:p>
          <a:p>
            <a:pPr lvl="1"/>
            <a:r>
              <a:rPr lang="en-US" dirty="0" smtClean="0"/>
              <a:t>Assignments</a:t>
            </a:r>
          </a:p>
          <a:p>
            <a:pPr lvl="1"/>
            <a:r>
              <a:rPr lang="en-US" dirty="0" smtClean="0"/>
              <a:t>Student feedback,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4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4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Beginning with appointment to the rank of full-time/tenure-track faculty member, the pre-tenure period for a faculty member shall be ten (10) long consecutive semesters of full-time service (fall and spring semesters) at Temple College. </a:t>
            </a:r>
          </a:p>
        </p:txBody>
      </p:sp>
    </p:spTree>
    <p:extLst>
      <p:ext uri="{BB962C8B-B14F-4D97-AF65-F5344CB8AC3E}">
        <p14:creationId xmlns:p14="http://schemas.microsoft.com/office/powerpoint/2010/main" val="1368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faculty member will begin the application process in the first two weeks of the 9</a:t>
            </a:r>
            <a:r>
              <a:rPr lang="en-US" sz="44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long semester of service. The application process will include:</a:t>
            </a:r>
          </a:p>
          <a:p>
            <a:pPr lvl="1"/>
            <a:r>
              <a:rPr lang="en-US" sz="4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*Completion and submission of the Application for Tenure form.</a:t>
            </a:r>
          </a:p>
          <a:p>
            <a:pPr lvl="1"/>
            <a:r>
              <a:rPr lang="en-US" sz="4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Submission of a Teaching Portfolio (electronic or hard copy) which should include </a:t>
            </a:r>
            <a:r>
              <a:rPr lang="en-US" sz="40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(at a minimum):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2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collect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2"/>
            <a:r>
              <a:rPr lang="en-US" sz="3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3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Philosophy:</a:t>
            </a:r>
            <a:r>
              <a:rPr lang="en-US" sz="3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The faculty member’s personal philosophy of teaching.</a:t>
            </a:r>
          </a:p>
          <a:p>
            <a:pPr lvl="2"/>
            <a:r>
              <a:rPr lang="en-US" sz="3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3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Documentation of Teaching</a:t>
            </a:r>
            <a:r>
              <a:rPr lang="en-US" sz="36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endParaRPr lang="en-US" sz="3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 summary of courses taught with a description of responsibilities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*Examples of First Day Handouts/ Course Outlines/Syllabi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*Examples of Assignments, Visual Aids (PowerPoint slides), etc. 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*Examples of Evaluation of Learning (quizzes, exams, etc.)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Examples of Written/Electronic Feedback to learners</a:t>
            </a:r>
          </a:p>
          <a:p>
            <a:pPr lvl="2"/>
            <a:r>
              <a:rPr lang="en-US" sz="3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3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Measures of Teaching Effectiveness </a:t>
            </a:r>
            <a:endParaRPr lang="en-US" sz="3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*Summary of learner evaluations of teaching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*Annual departmental evaluations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Teaching observations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Learner aggregate scores on exams, standardized testing, etc.</a:t>
            </a:r>
          </a:p>
          <a:p>
            <a:pPr lvl="2"/>
            <a:r>
              <a:rPr lang="en-US" sz="3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3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 to Improve Teaching:</a:t>
            </a:r>
            <a:endParaRPr lang="en-US" sz="3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Improvement plan with goals and activities to reach said goals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activities or methods of teaching developed, utilized, or implemented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*Professional Development activities</a:t>
            </a:r>
          </a:p>
          <a:p>
            <a:pPr lvl="2"/>
            <a:r>
              <a:rPr lang="en-US" sz="3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3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Contributions to the Institution/Community</a:t>
            </a:r>
            <a:r>
              <a:rPr lang="en-US" sz="36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sz="3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*Service on Department, Division, and/ or College committees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*Service on Faculty Council committees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 to the community</a:t>
            </a:r>
          </a:p>
          <a:p>
            <a:pPr lvl="2"/>
            <a:r>
              <a:rPr lang="en-US" sz="3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 Activities</a:t>
            </a:r>
            <a:r>
              <a:rPr lang="en-US" sz="36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sz="3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 Memberships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Presentations / Performances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Publications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</a:p>
          <a:p>
            <a:pPr lvl="3"/>
            <a:r>
              <a:rPr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Grants</a:t>
            </a:r>
          </a:p>
          <a:p>
            <a:pPr lvl="2"/>
            <a:r>
              <a:rPr lang="en-US" sz="3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Honors and Awards</a:t>
            </a:r>
            <a:endParaRPr lang="en-US" sz="3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44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  (Required areas are denoted with a “</a:t>
            </a:r>
            <a:r>
              <a:rPr lang="en-US" sz="44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44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 Other areas may be included for additional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114090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What to collect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900" i="1" kern="1200" dirty="0" smtClean="0">
                <a:solidFill>
                  <a:schemeClr val="tx1"/>
                </a:solidFill>
                <a:effectLst/>
              </a:rPr>
              <a:t>NOTE:  (Required areas are denoted with “</a:t>
            </a:r>
            <a:r>
              <a:rPr lang="en-US" sz="3900" b="1" i="1" kern="1200" dirty="0" smtClean="0">
                <a:solidFill>
                  <a:schemeClr val="tx1"/>
                </a:solidFill>
                <a:effectLst/>
              </a:rPr>
              <a:t>*</a:t>
            </a:r>
            <a:r>
              <a:rPr lang="en-US" sz="3900" i="1" kern="1200" dirty="0" smtClean="0">
                <a:solidFill>
                  <a:schemeClr val="tx1"/>
                </a:solidFill>
                <a:effectLst/>
              </a:rPr>
              <a:t>”. </a:t>
            </a:r>
            <a:br>
              <a:rPr lang="en-US" sz="3900" i="1" kern="1200" dirty="0" smtClean="0">
                <a:solidFill>
                  <a:schemeClr val="tx1"/>
                </a:solidFill>
                <a:effectLst/>
              </a:rPr>
            </a:br>
            <a:r>
              <a:rPr lang="en-US" sz="3900" i="1" kern="1200" dirty="0" smtClean="0">
                <a:solidFill>
                  <a:schemeClr val="tx1"/>
                </a:solidFill>
                <a:effectLst/>
              </a:rPr>
              <a:t>Other areas may be included for additional information. Information should reflect the faculty member’s contributions to the institution.)</a:t>
            </a:r>
            <a:endParaRPr lang="en-US" sz="3900" dirty="0" smtClean="0">
              <a:effectLst/>
            </a:endParaRPr>
          </a:p>
          <a:p>
            <a:endParaRPr lang="en-US" sz="4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4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Philosophy:</a:t>
            </a:r>
            <a:r>
              <a:rPr lang="en-US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br>
              <a:rPr lang="en-US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faculty member’s personal philosophy of teaching</a:t>
            </a:r>
          </a:p>
        </p:txBody>
      </p:sp>
    </p:spTree>
    <p:extLst>
      <p:ext uri="{BB962C8B-B14F-4D97-AF65-F5344CB8AC3E}">
        <p14:creationId xmlns:p14="http://schemas.microsoft.com/office/powerpoint/2010/main" val="271054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to collect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*</a:t>
            </a:r>
            <a:r>
              <a:rPr lang="en-US" b="1" dirty="0"/>
              <a:t>Documentation of Teaching</a:t>
            </a:r>
            <a:r>
              <a:rPr lang="en-US" i="1" dirty="0"/>
              <a:t>: </a:t>
            </a:r>
            <a:endParaRPr lang="en-US" dirty="0"/>
          </a:p>
          <a:p>
            <a:pPr lvl="1"/>
            <a:r>
              <a:rPr lang="en-US" dirty="0"/>
              <a:t>*A summary of courses taught with a description of responsibilities</a:t>
            </a:r>
          </a:p>
          <a:p>
            <a:pPr lvl="1"/>
            <a:r>
              <a:rPr lang="en-US" dirty="0"/>
              <a:t>*Examples of First Day Handouts/ Course Outlines/Syllabi</a:t>
            </a:r>
          </a:p>
          <a:p>
            <a:pPr lvl="1"/>
            <a:r>
              <a:rPr lang="en-US" dirty="0"/>
              <a:t>*Examples of Assignments, Visual Aids (PowerPoint slides), etc. </a:t>
            </a:r>
          </a:p>
          <a:p>
            <a:pPr lvl="1"/>
            <a:r>
              <a:rPr lang="en-US" dirty="0"/>
              <a:t>*Examples of Evaluation of Learning (quizzes, exams, etc.)</a:t>
            </a:r>
          </a:p>
          <a:p>
            <a:pPr lvl="1"/>
            <a:r>
              <a:rPr lang="en-US" dirty="0"/>
              <a:t>Examples of Written/Electronic Feedback to </a:t>
            </a:r>
            <a:r>
              <a:rPr lang="en-US" dirty="0" smtClean="0"/>
              <a:t>learners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2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collect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*</a:t>
            </a:r>
            <a:r>
              <a:rPr lang="en-US" b="1" dirty="0"/>
              <a:t>Measures of Teaching Effectiveness </a:t>
            </a:r>
            <a:endParaRPr lang="en-US" dirty="0"/>
          </a:p>
          <a:p>
            <a:pPr lvl="1"/>
            <a:r>
              <a:rPr lang="en-US" dirty="0"/>
              <a:t> *Summary of learner evaluations of teaching</a:t>
            </a:r>
          </a:p>
          <a:p>
            <a:pPr lvl="1"/>
            <a:r>
              <a:rPr lang="en-US" dirty="0"/>
              <a:t> *Annual departmental evaluations</a:t>
            </a:r>
          </a:p>
          <a:p>
            <a:pPr lvl="1"/>
            <a:r>
              <a:rPr lang="en-US" dirty="0"/>
              <a:t>Teaching observations</a:t>
            </a:r>
          </a:p>
          <a:p>
            <a:pPr lvl="1"/>
            <a:r>
              <a:rPr lang="en-US" dirty="0"/>
              <a:t>Learner aggregate scores on exams, standardized testing, etc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48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collect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*</a:t>
            </a:r>
            <a:r>
              <a:rPr lang="en-US" b="1" dirty="0"/>
              <a:t>Activities to Improve Teaching:</a:t>
            </a:r>
            <a:endParaRPr lang="en-US" dirty="0"/>
          </a:p>
          <a:p>
            <a:pPr lvl="1"/>
            <a:r>
              <a:rPr lang="en-US" dirty="0"/>
              <a:t>Improvement plan with goals and activities to reach said goals</a:t>
            </a:r>
          </a:p>
          <a:p>
            <a:pPr lvl="1"/>
            <a:r>
              <a:rPr lang="en-US" dirty="0"/>
              <a:t>New activities or methods of teaching developed, utilized, or implemented</a:t>
            </a:r>
          </a:p>
          <a:p>
            <a:pPr lvl="1"/>
            <a:r>
              <a:rPr lang="en-US" dirty="0"/>
              <a:t>*Professional Development </a:t>
            </a:r>
            <a:r>
              <a:rPr lang="en-US" dirty="0" smtClean="0"/>
              <a:t>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8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collect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Contributions to the Institution/Community</a:t>
            </a:r>
            <a:r>
              <a:rPr lang="en-US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*Service on Department, Division, and/ or College committees</a:t>
            </a:r>
          </a:p>
          <a:p>
            <a:pPr lvl="1"/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*Service on Faculty Council committees</a:t>
            </a:r>
          </a:p>
          <a:p>
            <a:pPr lvl="1"/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 to the community</a:t>
            </a:r>
          </a:p>
        </p:txBody>
      </p:sp>
    </p:spTree>
    <p:extLst>
      <p:ext uri="{BB962C8B-B14F-4D97-AF65-F5344CB8AC3E}">
        <p14:creationId xmlns:p14="http://schemas.microsoft.com/office/powerpoint/2010/main" val="296002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collect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 Activities</a:t>
            </a:r>
            <a:r>
              <a:rPr lang="en-US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 Memberships</a:t>
            </a:r>
          </a:p>
          <a:p>
            <a:pPr lvl="1"/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Presentations / Performances</a:t>
            </a:r>
          </a:p>
          <a:p>
            <a:pPr lvl="1"/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Publications</a:t>
            </a:r>
          </a:p>
          <a:p>
            <a:pPr lvl="1"/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</a:p>
          <a:p>
            <a:pPr lvl="1"/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Grants</a:t>
            </a:r>
          </a:p>
        </p:txBody>
      </p:sp>
    </p:spTree>
    <p:extLst>
      <p:ext uri="{BB962C8B-B14F-4D97-AF65-F5344CB8AC3E}">
        <p14:creationId xmlns:p14="http://schemas.microsoft.com/office/powerpoint/2010/main" val="7328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collect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Honors and Awards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77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application and portfolio will be submitted to the faculty member’s Department Chair.</a:t>
            </a:r>
            <a:endParaRPr lang="en-US" sz="4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Department Chair will have thirty (30) </a:t>
            </a:r>
            <a:r>
              <a:rPr lang="en-US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calendar</a:t>
            </a:r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days to review the materials and make a recommendation regarding tenure approval to the Division Director.</a:t>
            </a:r>
            <a:endParaRPr lang="en-US" sz="4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Division Director will have thirty (30) </a:t>
            </a:r>
            <a:r>
              <a:rPr lang="en-US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calendar</a:t>
            </a:r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days to review the materials and make a recommendation regarding tenure approval to the Vice President for Educational Services.</a:t>
            </a:r>
            <a:endParaRPr lang="en-US" sz="4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Vice President for Educational Services will have thirty (30) </a:t>
            </a:r>
            <a:r>
              <a:rPr lang="en-US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calendar</a:t>
            </a:r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days to review the materials and make a recommendation regarding tenure approval to the President.</a:t>
            </a:r>
            <a:endParaRPr lang="en-US" sz="4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the end of the 9</a:t>
            </a:r>
            <a:r>
              <a:rPr lang="en-US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long semester the faculty member shall be notified that their application for tenure has been accepted for consideration by the President or if their pre-tenure period has been extended.</a:t>
            </a:r>
            <a:endParaRPr lang="en-US" sz="4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President will make a recommendation regarding tenure to the Board of Trustees.</a:t>
            </a:r>
            <a:endParaRPr lang="en-US" sz="4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Tenure can only be granted by official action of the Board of Trustees.</a:t>
            </a:r>
            <a:endParaRPr lang="en-US" sz="4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President’s Office shall invite the faculty member to the Board of Trustees meeting at which official action will occur.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0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assemble the packet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</a:t>
            </a:r>
            <a:r>
              <a:rPr lang="en-US" baseline="0" dirty="0" smtClean="0"/>
              <a:t> a folder structure to save documents</a:t>
            </a:r>
          </a:p>
          <a:p>
            <a:r>
              <a:rPr lang="en-US" dirty="0" smtClean="0"/>
              <a:t>Save first day handouts, assignments, examples of feedback, student evaluations in the appropriate folders</a:t>
            </a:r>
          </a:p>
        </p:txBody>
      </p:sp>
    </p:spTree>
    <p:extLst>
      <p:ext uri="{BB962C8B-B14F-4D97-AF65-F5344CB8AC3E}">
        <p14:creationId xmlns:p14="http://schemas.microsoft.com/office/powerpoint/2010/main" val="397452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assemble the packet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Create cover pages for each section in Word</a:t>
            </a:r>
          </a:p>
          <a:p>
            <a:r>
              <a:rPr lang="en-US" dirty="0" smtClean="0"/>
              <a:t>Convert all files to pdf</a:t>
            </a:r>
          </a:p>
          <a:p>
            <a:r>
              <a:rPr lang="en-US" dirty="0" smtClean="0"/>
              <a:t>Name files using section numbers</a:t>
            </a:r>
          </a:p>
          <a:p>
            <a:pPr lvl="1"/>
            <a:r>
              <a:rPr lang="en-US" dirty="0" smtClean="0"/>
              <a:t>Example:</a:t>
            </a:r>
          </a:p>
          <a:p>
            <a:pPr lvl="2"/>
            <a:r>
              <a:rPr lang="en-US" dirty="0" smtClean="0"/>
              <a:t> 02 Documentation of Teaching Coversheet</a:t>
            </a:r>
          </a:p>
          <a:p>
            <a:pPr lvl="2"/>
            <a:r>
              <a:rPr lang="en-US" dirty="0" smtClean="0"/>
              <a:t>02a Summary of courses taught</a:t>
            </a:r>
          </a:p>
          <a:p>
            <a:pPr lvl="2"/>
            <a:r>
              <a:rPr lang="en-US" dirty="0" smtClean="0"/>
              <a:t>02b Example of First Day Handout</a:t>
            </a:r>
          </a:p>
        </p:txBody>
      </p:sp>
    </p:spTree>
    <p:extLst>
      <p:ext uri="{BB962C8B-B14F-4D97-AF65-F5344CB8AC3E}">
        <p14:creationId xmlns:p14="http://schemas.microsoft.com/office/powerpoint/2010/main" val="262437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assemble the packet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Use Adobe Acrobat Pro </a:t>
            </a:r>
            <a:br>
              <a:rPr lang="en-US" dirty="0" smtClean="0"/>
            </a:br>
            <a:r>
              <a:rPr lang="en-US" dirty="0" smtClean="0"/>
              <a:t>(not reader) </a:t>
            </a:r>
            <a:br>
              <a:rPr lang="en-US" dirty="0" smtClean="0"/>
            </a:br>
            <a:r>
              <a:rPr lang="en-US" dirty="0" smtClean="0"/>
              <a:t>to combine all of</a:t>
            </a:r>
            <a:br>
              <a:rPr lang="en-US" dirty="0" smtClean="0"/>
            </a:br>
            <a:r>
              <a:rPr lang="en-US" dirty="0" smtClean="0"/>
              <a:t>your files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421" y="2464723"/>
            <a:ext cx="6320589" cy="4075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3112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do I start? Now</a:t>
            </a:r>
          </a:p>
          <a:p>
            <a:r>
              <a:rPr lang="en-US" dirty="0" smtClean="0"/>
              <a:t>Timeline: Submit in 9</a:t>
            </a:r>
            <a:r>
              <a:rPr lang="en-US" baseline="30000" dirty="0" smtClean="0"/>
              <a:t>th</a:t>
            </a:r>
            <a:r>
              <a:rPr lang="en-US" dirty="0" smtClean="0"/>
              <a:t> long semester</a:t>
            </a:r>
          </a:p>
          <a:p>
            <a:r>
              <a:rPr lang="en-US" dirty="0" smtClean="0"/>
              <a:t>Review Procedure</a:t>
            </a:r>
          </a:p>
          <a:p>
            <a:r>
              <a:rPr lang="en-US" dirty="0" smtClean="0"/>
              <a:t>What to collect: EVERYTHING</a:t>
            </a:r>
          </a:p>
          <a:p>
            <a:r>
              <a:rPr lang="en-US" dirty="0" smtClean="0"/>
              <a:t>Assemble the packet</a:t>
            </a:r>
          </a:p>
        </p:txBody>
      </p:sp>
      <p:pic>
        <p:nvPicPr>
          <p:cNvPr id="4" name="Picture 2" descr="TC Professional Developme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" t="5891" r="74761" b="2290"/>
          <a:stretch/>
        </p:blipFill>
        <p:spPr bwMode="auto">
          <a:xfrm>
            <a:off x="0" y="0"/>
            <a:ext cx="1640115" cy="68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80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824</Words>
  <Application>Microsoft Office PowerPoint</Application>
  <PresentationFormat>Widescreen</PresentationFormat>
  <Paragraphs>114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Preparing for Tenure</vt:lpstr>
      <vt:lpstr>What is covered in this presentation</vt:lpstr>
      <vt:lpstr>When do I start?</vt:lpstr>
      <vt:lpstr>Timeline</vt:lpstr>
      <vt:lpstr>Timeline</vt:lpstr>
      <vt:lpstr>What to collect</vt:lpstr>
      <vt:lpstr>What to collect</vt:lpstr>
      <vt:lpstr>What to collect</vt:lpstr>
      <vt:lpstr>What to collect</vt:lpstr>
      <vt:lpstr>What to collect</vt:lpstr>
      <vt:lpstr>What to collect</vt:lpstr>
      <vt:lpstr>What to collect</vt:lpstr>
      <vt:lpstr>What to collect</vt:lpstr>
      <vt:lpstr>Procedure</vt:lpstr>
      <vt:lpstr>How to assemble the packet</vt:lpstr>
      <vt:lpstr>How to assemble the packet</vt:lpstr>
      <vt:lpstr>How to assemble the packet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for Tenure</dc:title>
  <dc:creator>R. Craig Collins</dc:creator>
  <cp:lastModifiedBy>R. Craig Collins</cp:lastModifiedBy>
  <cp:revision>7</cp:revision>
  <dcterms:created xsi:type="dcterms:W3CDTF">2019-08-29T13:57:43Z</dcterms:created>
  <dcterms:modified xsi:type="dcterms:W3CDTF">2019-08-29T14:33:37Z</dcterms:modified>
</cp:coreProperties>
</file>