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73" r:id="rId4"/>
    <p:sldId id="264" r:id="rId5"/>
    <p:sldId id="258" r:id="rId6"/>
    <p:sldId id="259" r:id="rId7"/>
    <p:sldId id="260" r:id="rId8"/>
    <p:sldId id="261" r:id="rId9"/>
    <p:sldId id="262" r:id="rId10"/>
    <p:sldId id="271" r:id="rId11"/>
    <p:sldId id="270" r:id="rId12"/>
    <p:sldId id="269" r:id="rId13"/>
    <p:sldId id="268" r:id="rId14"/>
    <p:sldId id="267" r:id="rId15"/>
    <p:sldId id="266" r:id="rId16"/>
    <p:sldId id="263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615" autoAdjust="0"/>
    <p:restoredTop sz="86408" autoAdjust="0"/>
  </p:normalViewPr>
  <p:slideViewPr>
    <p:cSldViewPr>
      <p:cViewPr varScale="1">
        <p:scale>
          <a:sx n="82" d="100"/>
          <a:sy n="82" d="100"/>
        </p:scale>
        <p:origin x="-78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30716-544D-4D9F-BAE0-8AAA042A3BD3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3B4AF-8243-43E2-A044-D0523EDB9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88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3B4AF-8243-43E2-A044-D0523EDB92F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04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Professional Development Logo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08" r="-1"/>
          <a:stretch/>
        </p:blipFill>
        <p:spPr bwMode="auto">
          <a:xfrm>
            <a:off x="6850966" y="5943600"/>
            <a:ext cx="1607233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AEFCE-4A11-4939-8952-F5AC191A279A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29E5F-61F0-4B0F-96B7-5ED73AE970D9}" type="slidenum">
              <a:rPr lang="en-US" smtClean="0"/>
              <a:t>‹#›</a:t>
            </a:fld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712educators.about.com/cs/icebreakers/a/icebreakers.htm" TargetMode="External"/><Relationship Id="rId13" Type="http://schemas.openxmlformats.org/officeDocument/2006/relationships/hyperlink" Target="http://blogs.sanjac.edu/cetl/" TargetMode="External"/><Relationship Id="rId3" Type="http://schemas.openxmlformats.org/officeDocument/2006/relationships/hyperlink" Target="http://www.sporcle.com/" TargetMode="External"/><Relationship Id="rId7" Type="http://schemas.openxmlformats.org/officeDocument/2006/relationships/hyperlink" Target="http://712educators.about.com/" TargetMode="External"/><Relationship Id="rId12" Type="http://schemas.openxmlformats.org/officeDocument/2006/relationships/hyperlink" Target="http://www.leadership-skills-for-life.com/meeting-ice-breakers-1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how.com/list_6559009_math-icebreaker-games.htm" TargetMode="External"/><Relationship Id="rId11" Type="http://schemas.openxmlformats.org/officeDocument/2006/relationships/hyperlink" Target="http://www.leadership-skills-for-life.com/" TargetMode="External"/><Relationship Id="rId5" Type="http://schemas.openxmlformats.org/officeDocument/2006/relationships/hyperlink" Target="http://www.ehow.com/" TargetMode="External"/><Relationship Id="rId10" Type="http://schemas.openxmlformats.org/officeDocument/2006/relationships/hyperlink" Target="http://www.educationworld.com/back_to_school/index.shtml" TargetMode="External"/><Relationship Id="rId4" Type="http://schemas.openxmlformats.org/officeDocument/2006/relationships/hyperlink" Target="http://www.sporcle.com/games/subcategory/math" TargetMode="External"/><Relationship Id="rId9" Type="http://schemas.openxmlformats.org/officeDocument/2006/relationships/hyperlink" Target="http://www.educationworld.com/" TargetMode="External"/><Relationship Id="rId14" Type="http://schemas.openxmlformats.org/officeDocument/2006/relationships/hyperlink" Target="http://www.epsteineducation.com/home/about/default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Breakers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August 22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335"/>
            <a:ext cx="4419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t2.gstatic.com/images?q=tbn:ANd9GcQydmPFk27gSIw2U6lgRYJA6PJ2pjb-mUr-7zJLl-CRLeOej3ORH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"/>
            <a:ext cx="42291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fessional Development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943600"/>
            <a:ext cx="76200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2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593439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Course</a:t>
            </a:r>
          </a:p>
          <a:p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Sporcle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ehow.com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About.com</a:t>
            </a:r>
            <a:endParaRPr lang="en-US" sz="3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 World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</a:t>
            </a:r>
            <a:r>
              <a:rPr lang="en-US" sz="36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Skills</a:t>
            </a:r>
          </a:p>
          <a:p>
            <a:r>
              <a:rPr lang="en-US" sz="36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</a:t>
            </a:r>
          </a:p>
        </p:txBody>
      </p:sp>
    </p:spTree>
    <p:extLst>
      <p:ext uri="{BB962C8B-B14F-4D97-AF65-F5344CB8AC3E}">
        <p14:creationId xmlns:p14="http://schemas.microsoft.com/office/powerpoint/2010/main" val="293557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07361"/>
            <a:ext cx="8229600" cy="405143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http://www.oncourseworkshop.com/OCAC.htm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4893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Sporcle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2" y="1807361"/>
            <a:ext cx="7753557" cy="4517239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www.sporcle.com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www.sporcle.com/games/subcategory/math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</a:t>
            </a:r>
          </a:p>
          <a:p>
            <a:r>
              <a:rPr lang="en-US" sz="3600" dirty="0"/>
              <a:t>the online math games on </a:t>
            </a:r>
            <a:r>
              <a:rPr lang="en-US" sz="3600" dirty="0" err="1"/>
              <a:t>Sporcle</a:t>
            </a:r>
            <a:r>
              <a:rPr lang="en-US" sz="3600" dirty="0"/>
              <a:t> are actually fun! Test your arithmetic with the addition quiz or division quiz </a:t>
            </a:r>
            <a:r>
              <a:rPr lang="en-US" sz="3600" dirty="0" smtClean="0"/>
              <a:t>…find </a:t>
            </a:r>
            <a:r>
              <a:rPr lang="en-US" sz="3600" dirty="0"/>
              <a:t>quizzes from the order of operations to prime numbers.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883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eHow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http://www.ehow.com</a:t>
            </a:r>
          </a:p>
          <a:p>
            <a:pPr lvl="1"/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http://www.ehow.com/list_6559009_math-icebreaker-games.htm</a:t>
            </a:r>
          </a:p>
          <a:p>
            <a:r>
              <a:rPr lang="en-US" sz="4000" dirty="0" smtClean="0"/>
              <a:t>Math </a:t>
            </a:r>
            <a:r>
              <a:rPr lang="en-US" sz="4000" dirty="0"/>
              <a:t>icebreakers can show students that math can be fun and relevant to their lives.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/>
            </a:r>
            <a:br>
              <a:rPr lang="en-US" sz="1400" dirty="0"/>
            </a:br>
            <a:endPara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About.com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8800"/>
            <a:ext cx="7905958" cy="4051437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712educators.about.com</a:t>
            </a:r>
          </a:p>
          <a:p>
            <a:pPr lvl="1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712educators.about.com/cs/icebreakers/a/icebreakers.htm</a:t>
            </a:r>
          </a:p>
          <a:p>
            <a:r>
              <a:rPr lang="en-US" sz="3800" dirty="0"/>
              <a:t>Although ice breakers can seem frivolous, they are an important first step to getting student buy-in. Unless a student is emotionally connected to school, they will lack motivation to learn</a:t>
            </a:r>
            <a:endParaRPr lang="en-US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 World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2" y="1807361"/>
            <a:ext cx="7677358" cy="405143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www.educationworld.com</a:t>
            </a:r>
          </a:p>
          <a:p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http://www.educationworld.com/back_to_school/index.shtml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volumes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just math, adaptable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 for math icebreaker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 Skills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www.leadership-skills-for-life.com</a:t>
            </a:r>
          </a:p>
          <a:p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</a:t>
            </a:r>
            <a:r>
              <a:rPr 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www.leadership-skills-for-life.com/meeting-ice-breakers-1.htmlStuff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Calculate birthdays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to multiplication tip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 Tips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74583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Kahn Academy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Reverse</a:t>
            </a:r>
            <a:r>
              <a:rPr lang="en-US" sz="36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Lecture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 Feedback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Solve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Jigsaw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Relay Test review Game</a:t>
            </a:r>
          </a:p>
        </p:txBody>
      </p:sp>
    </p:spTree>
    <p:extLst>
      <p:ext uri="{BB962C8B-B14F-4D97-AF65-F5344CB8AC3E}">
        <p14:creationId xmlns:p14="http://schemas.microsoft.com/office/powerpoint/2010/main" val="4091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 Tips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4" y="1807361"/>
            <a:ext cx="7635791" cy="474583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Kahn Academy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</a:t>
            </a:r>
            <a: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1: Assign video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‘show the work’ to come in class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 2: View , pop quiz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 3: group lab first</a:t>
            </a:r>
          </a:p>
        </p:txBody>
      </p:sp>
    </p:spTree>
    <p:extLst>
      <p:ext uri="{BB962C8B-B14F-4D97-AF65-F5344CB8AC3E}">
        <p14:creationId xmlns:p14="http://schemas.microsoft.com/office/powerpoint/2010/main" val="16480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 Tips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74583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Reverse</a:t>
            </a:r>
            <a:r>
              <a:rPr lang="en-US" sz="36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Lecture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read or view lecture at home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</a:t>
            </a:r>
            <a: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 work in class</a:t>
            </a:r>
          </a:p>
          <a:p>
            <a:pPr lvl="1"/>
            <a: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 with volunteer</a:t>
            </a:r>
            <a:endParaRPr lang="en-US" sz="3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80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 Tips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74583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 Feedback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question upon arrival in D2L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IFAT ®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 Feedback Assessment Technique</a:t>
            </a:r>
          </a:p>
          <a:p>
            <a:pPr lvl="3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 for $50</a:t>
            </a:r>
          </a:p>
        </p:txBody>
      </p:sp>
    </p:spTree>
    <p:extLst>
      <p:ext uri="{BB962C8B-B14F-4D97-AF65-F5344CB8AC3E}">
        <p14:creationId xmlns:p14="http://schemas.microsoft.com/office/powerpoint/2010/main" val="16480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 Tips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745839"/>
          </a:xfrm>
        </p:spPr>
        <p:txBody>
          <a:bodyPr>
            <a:normAutofit fontScale="92500"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Solve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students work question, then go into groups to come up with correct answer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Contest in groups to solve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Reusable True False</a:t>
            </a:r>
            <a:r>
              <a:rPr lang="en-US" sz="32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cards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80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 Tips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745839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Jigsaw</a:t>
            </a:r>
          </a:p>
          <a:p>
            <a:pPr marL="742950" marR="0" lvl="1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Wingdings 2" charset="2"/>
              <a:buChar char=""/>
              <a:tabLst/>
              <a:defRPr/>
            </a:pPr>
            <a:r>
              <a:rPr lang="en-US" sz="32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Expose students to concept</a:t>
            </a:r>
          </a:p>
          <a:p>
            <a:pPr marL="742950" marR="0" lvl="1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Wingdings 2" charset="2"/>
              <a:buChar char=""/>
              <a:tabLst/>
              <a:defRPr/>
            </a:pPr>
            <a:r>
              <a:rPr lang="en-US" sz="32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Assign expert</a:t>
            </a:r>
            <a:r>
              <a:rPr lang="en-US" sz="3200" b="1" kern="1200" baseline="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 to type in group, </a:t>
            </a:r>
          </a:p>
          <a:p>
            <a:pPr marL="742950" marR="0" lvl="1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Wingdings 2" charset="2"/>
              <a:buChar char=""/>
              <a:tabLst/>
              <a:defRPr/>
            </a:pPr>
            <a:r>
              <a:rPr lang="en-US" sz="3200" b="1" kern="1200" baseline="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then expert leads group to solve that type question</a:t>
            </a:r>
          </a:p>
          <a:p>
            <a:pPr marL="742950" marR="0" lvl="1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Wingdings 2" charset="2"/>
              <a:buChar char=""/>
              <a:tabLst/>
              <a:defRPr/>
            </a:pPr>
            <a:r>
              <a:rPr lang="en-US" sz="3200" b="1" kern="1200" baseline="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Use colored cards, first group to get all colored cards first wins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80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 Tips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74583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Relay 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review Game</a:t>
            </a:r>
          </a:p>
          <a:p>
            <a:pPr lvl="1"/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group to finish</a:t>
            </a:r>
            <a: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review wins</a:t>
            </a:r>
            <a:b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400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400" b="1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80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Recap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ehow.com</a:t>
            </a:r>
          </a:p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About.com</a:t>
            </a:r>
            <a:endParaRPr lang="en-US" sz="34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 World</a:t>
            </a:r>
          </a:p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</a:t>
            </a:r>
            <a:r>
              <a:rPr lang="en-US" sz="3600" b="1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Skills</a:t>
            </a:r>
          </a:p>
          <a:p>
            <a:r>
              <a:rPr lang="en-US" sz="3600" b="1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NISOD</a:t>
            </a:r>
            <a:endParaRPr lang="en-US" sz="3600" b="1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294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Resources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03" y="1600200"/>
            <a:ext cx="8794865" cy="4813437"/>
          </a:xfrm>
        </p:spPr>
        <p:txBody>
          <a:bodyPr>
            <a:normAutofit/>
          </a:bodyPr>
          <a:lstStyle/>
          <a:p>
            <a:r>
              <a:rPr lang="en-US" sz="1500" b="1" dirty="0">
                <a:hlinkClick r:id="rId3"/>
              </a:rPr>
              <a:t>http://www.sporcle.com</a:t>
            </a:r>
            <a:r>
              <a:rPr lang="en-US" sz="1500" b="1" dirty="0"/>
              <a:t> </a:t>
            </a:r>
            <a:endParaRPr lang="en-US" sz="1500" dirty="0"/>
          </a:p>
          <a:p>
            <a:r>
              <a:rPr lang="en-US" sz="1500" b="1" dirty="0">
                <a:hlinkClick r:id="rId4"/>
              </a:rPr>
              <a:t>http://www.sporcle.com/games/subcategory/math</a:t>
            </a:r>
            <a:r>
              <a:rPr lang="en-US" sz="1500" b="1" dirty="0"/>
              <a:t> </a:t>
            </a:r>
          </a:p>
          <a:p>
            <a:r>
              <a:rPr lang="en-US" sz="1500" b="1" dirty="0">
                <a:hlinkClick r:id="rId5"/>
              </a:rPr>
              <a:t>http://www.ehow.com</a:t>
            </a:r>
            <a:r>
              <a:rPr lang="en-US" sz="1500" b="1" dirty="0"/>
              <a:t> </a:t>
            </a:r>
            <a:endParaRPr lang="en-US" sz="1500" dirty="0"/>
          </a:p>
          <a:p>
            <a:r>
              <a:rPr lang="en-US" sz="1500" b="1" dirty="0">
                <a:hlinkClick r:id="rId6"/>
              </a:rPr>
              <a:t>http://www.ehow.com/list_6559009_math-icebreaker-games.htm</a:t>
            </a:r>
            <a:r>
              <a:rPr lang="en-US" sz="1500" b="1" dirty="0"/>
              <a:t> </a:t>
            </a:r>
          </a:p>
          <a:p>
            <a:r>
              <a:rPr lang="en-US" sz="1500" b="1" dirty="0">
                <a:hlinkClick r:id="rId7"/>
              </a:rPr>
              <a:t>http://712educators.about.com</a:t>
            </a:r>
            <a:r>
              <a:rPr lang="en-US" sz="1500" b="1" dirty="0"/>
              <a:t> </a:t>
            </a:r>
            <a:endParaRPr lang="en-US" sz="1500" dirty="0"/>
          </a:p>
          <a:p>
            <a:r>
              <a:rPr lang="en-US" sz="1500" b="1" dirty="0">
                <a:hlinkClick r:id="rId8"/>
              </a:rPr>
              <a:t>http://712educators.about.com/cs/icebreakers/a/icebreakers.htm</a:t>
            </a:r>
            <a:r>
              <a:rPr lang="en-US" sz="1500" b="1" dirty="0"/>
              <a:t> </a:t>
            </a:r>
          </a:p>
          <a:p>
            <a:r>
              <a:rPr lang="en-US" sz="1500" b="1" dirty="0">
                <a:hlinkClick r:id="rId9"/>
              </a:rPr>
              <a:t>www.educationworld.com</a:t>
            </a:r>
            <a:r>
              <a:rPr lang="en-US" sz="1500" b="1" dirty="0"/>
              <a:t> </a:t>
            </a:r>
            <a:endParaRPr lang="en-US" sz="1500" dirty="0"/>
          </a:p>
          <a:p>
            <a:r>
              <a:rPr lang="en-US" sz="1500" b="1" dirty="0">
                <a:hlinkClick r:id="rId10"/>
              </a:rPr>
              <a:t>http://www.educationworld.com/back_to_school/index.shtml</a:t>
            </a:r>
            <a:r>
              <a:rPr lang="en-US" sz="1500" b="1" dirty="0"/>
              <a:t> </a:t>
            </a:r>
          </a:p>
          <a:p>
            <a:r>
              <a:rPr lang="en-US" sz="1500" b="1" dirty="0">
                <a:hlinkClick r:id="rId11"/>
              </a:rPr>
              <a:t>www.leadership-skills-for-life.com</a:t>
            </a:r>
            <a:r>
              <a:rPr lang="en-US" sz="1500" b="1" dirty="0"/>
              <a:t> </a:t>
            </a:r>
            <a:endParaRPr lang="en-US" sz="1500" dirty="0"/>
          </a:p>
          <a:p>
            <a:r>
              <a:rPr lang="en-US" sz="1500" b="1" dirty="0">
                <a:hlinkClick r:id="rId12"/>
              </a:rPr>
              <a:t>http://www.leadership-skills-for-life.com/meeting-ice-breakers-1.html</a:t>
            </a:r>
            <a:endParaRPr lang="en-US" sz="1500" b="1" dirty="0"/>
          </a:p>
          <a:p>
            <a:r>
              <a:rPr lang="en-US" sz="1500" b="1" dirty="0">
                <a:solidFill>
                  <a:schemeClr val="bg1"/>
                </a:solidFill>
              </a:rPr>
              <a:t>NISOD: San </a:t>
            </a:r>
            <a:r>
              <a:rPr lang="en-US" sz="1500" b="1" dirty="0" err="1">
                <a:solidFill>
                  <a:schemeClr val="bg1"/>
                </a:solidFill>
              </a:rPr>
              <a:t>Jac</a:t>
            </a:r>
            <a:r>
              <a:rPr lang="en-US" sz="1500" b="1" dirty="0">
                <a:solidFill>
                  <a:schemeClr val="bg1"/>
                </a:solidFill>
              </a:rPr>
              <a:t> Center for Teaching Learning Excellence</a:t>
            </a:r>
            <a:br>
              <a:rPr lang="en-US" sz="1500" b="1" dirty="0">
                <a:solidFill>
                  <a:schemeClr val="bg1"/>
                </a:solidFill>
              </a:rPr>
            </a:br>
            <a:r>
              <a:rPr lang="en-US" sz="1500" b="1" dirty="0">
                <a:hlinkClick r:id="rId13"/>
              </a:rPr>
              <a:t>http://blogs.sanjac.edu/cetl</a:t>
            </a:r>
            <a:r>
              <a:rPr lang="en-US" sz="1500" b="1">
                <a:hlinkClick r:id="rId13"/>
              </a:rPr>
              <a:t>/</a:t>
            </a:r>
            <a:r>
              <a:rPr lang="en-US" sz="1500" b="1"/>
              <a:t> </a:t>
            </a:r>
            <a:r>
              <a:rPr lang="en-US" sz="1500" b="1" smtClean="0"/>
              <a:t/>
            </a:r>
            <a:br>
              <a:rPr lang="en-US" sz="1500" b="1" smtClean="0"/>
            </a:br>
            <a:r>
              <a:rPr lang="en-US" sz="1500" b="1" smtClean="0">
                <a:solidFill>
                  <a:schemeClr val="bg1"/>
                </a:solidFill>
              </a:rPr>
              <a:t>IFAT </a:t>
            </a:r>
            <a:r>
              <a:rPr lang="en-US" sz="1500" b="1" smtClean="0">
                <a:hlinkClick r:id="rId14"/>
              </a:rPr>
              <a:t>http</a:t>
            </a:r>
            <a:r>
              <a:rPr lang="en-US" sz="1500" b="1" dirty="0">
                <a:hlinkClick r:id="rId14"/>
              </a:rPr>
              <a:t>://</a:t>
            </a:r>
            <a:r>
              <a:rPr lang="en-US" sz="1500" b="1" dirty="0" smtClean="0">
                <a:hlinkClick r:id="rId14"/>
              </a:rPr>
              <a:t>www.epsteineducation.com/home/about/default.aspx</a:t>
            </a:r>
            <a:r>
              <a:rPr lang="en-US" sz="1500" b="1" dirty="0" smtClean="0"/>
              <a:t> </a:t>
            </a: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67362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TC101972873[[fn=Summer]]</Template>
  <TotalTime>110</TotalTime>
  <Words>361</Words>
  <Application>Microsoft Office PowerPoint</Application>
  <PresentationFormat>On-screen Show (4:3)</PresentationFormat>
  <Paragraphs>94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Summer</vt:lpstr>
      <vt:lpstr>Ice Breakers</vt:lpstr>
      <vt:lpstr>Overview</vt:lpstr>
      <vt:lpstr>On Course</vt:lpstr>
      <vt:lpstr>Sporcle</vt:lpstr>
      <vt:lpstr>eHow</vt:lpstr>
      <vt:lpstr>About.com</vt:lpstr>
      <vt:lpstr>Education World</vt:lpstr>
      <vt:lpstr>Leadership Skills</vt:lpstr>
      <vt:lpstr>NISOD Tips</vt:lpstr>
      <vt:lpstr>NISOD Tips</vt:lpstr>
      <vt:lpstr>NISOD Tips</vt:lpstr>
      <vt:lpstr>NISOD Tips</vt:lpstr>
      <vt:lpstr>NISOD Tips</vt:lpstr>
      <vt:lpstr>NISOD Tips</vt:lpstr>
      <vt:lpstr>NISOD Tips</vt:lpstr>
      <vt:lpstr>Recap</vt:lpstr>
      <vt:lpstr>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 Breakers</dc:title>
  <dc:creator>R. Craig Collins</dc:creator>
  <cp:lastModifiedBy>Craig Collins</cp:lastModifiedBy>
  <cp:revision>19</cp:revision>
  <dcterms:created xsi:type="dcterms:W3CDTF">2011-08-21T19:23:13Z</dcterms:created>
  <dcterms:modified xsi:type="dcterms:W3CDTF">2012-03-05T19:34:20Z</dcterms:modified>
</cp:coreProperties>
</file>