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3" r:id="rId3"/>
    <p:sldId id="270" r:id="rId4"/>
    <p:sldId id="271" r:id="rId5"/>
    <p:sldId id="267" r:id="rId6"/>
    <p:sldId id="272" r:id="rId7"/>
    <p:sldId id="258" r:id="rId8"/>
    <p:sldId id="266" r:id="rId9"/>
    <p:sldId id="263" r:id="rId10"/>
    <p:sldId id="268" r:id="rId11"/>
    <p:sldId id="265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94" d="100"/>
          <a:sy n="94" d="100"/>
        </p:scale>
        <p:origin x="-1284" y="-72"/>
      </p:cViewPr>
      <p:guideLst>
        <p:guide orient="horz" pos="11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5B54C83-8600-4B1A-9F9A-872DAEECCA0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58B3B66F-E563-4BE8-A162-323482ABBBF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nderhowto.com/how-to-cheat-any-test-with-soda-bottle-321427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tcc.fl.edu/about_tcc/academic_affairs/division_of_library_services/faculty_library_resources/cheating_prevention_in_college_classroom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ssaywritingcompany.com/essay.html" TargetMode="External"/><Relationship Id="rId3" Type="http://schemas.openxmlformats.org/officeDocument/2006/relationships/hyperlink" Target="http://aolanswers.com/questions/cheat_online_classes_8622677151217/proud_tried_sites_www_504157373047593" TargetMode="External"/><Relationship Id="rId7" Type="http://schemas.openxmlformats.org/officeDocument/2006/relationships/hyperlink" Target="http://www.iwilltakeyouronlineclass.com/" TargetMode="External"/><Relationship Id="rId2" Type="http://schemas.openxmlformats.org/officeDocument/2006/relationships/hyperlink" Target="http://www.mymathgeniu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yonlineworker.com/" TargetMode="External"/><Relationship Id="rId5" Type="http://schemas.openxmlformats.org/officeDocument/2006/relationships/hyperlink" Target="http://www.noneedtostudy.com/" TargetMode="External"/><Relationship Id="rId4" Type="http://schemas.openxmlformats.org/officeDocument/2006/relationships/hyperlink" Target="http://www.paymetodoyourhomework.com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net.educause.edu/ir/library/pdf/EQM0348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hyperlink" Target="https://turnitin.com/static/index.php" TargetMode="Externa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10310" y="2744842"/>
            <a:ext cx="4847038" cy="2785502"/>
          </a:xfrm>
        </p:spPr>
        <p:txBody>
          <a:bodyPr/>
          <a:lstStyle/>
          <a:p>
            <a:r>
              <a:rPr lang="en-US" sz="4400" dirty="0"/>
              <a:t>Innovative Cheating Practices and How to Combat Them!</a:t>
            </a:r>
          </a:p>
        </p:txBody>
      </p:sp>
      <p:sp>
        <p:nvSpPr>
          <p:cNvPr id="4" name="TextBox 3"/>
          <p:cNvSpPr txBox="1"/>
          <p:nvPr/>
        </p:nvSpPr>
        <p:spPr>
          <a:xfrm rot="20548782">
            <a:off x="782957" y="4676563"/>
            <a:ext cx="2139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Dr. Mark Smith</a:t>
            </a:r>
            <a:endParaRPr lang="en-US" sz="2400" dirty="0"/>
          </a:p>
        </p:txBody>
      </p:sp>
      <p:pic>
        <p:nvPicPr>
          <p:cNvPr id="5" name="Picture 2" descr="C:\Users\smithm095\AppData\Local\Microsoft\Windows\Temporary Internet Files\Content.IE5\Z8ZBSYMD\MP90043954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755" y="211438"/>
            <a:ext cx="3126489" cy="208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07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mithm095\AppData\Local\Microsoft\Windows\Temporary Internet Files\Content.IE5\Z8ZBSYMD\MC900434389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19200"/>
            <a:ext cx="7232650" cy="527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524000"/>
            <a:ext cx="4572000" cy="1442674"/>
          </a:xfrm>
        </p:spPr>
        <p:txBody>
          <a:bodyPr/>
          <a:lstStyle/>
          <a:p>
            <a:r>
              <a:rPr lang="en-US" sz="2800" b="1" dirty="0" smtClean="0"/>
              <a:t>How many of you ever wondered if cheating occurs in your classes?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2844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274064"/>
          </a:xfrm>
        </p:spPr>
        <p:txBody>
          <a:bodyPr/>
          <a:lstStyle/>
          <a:p>
            <a:r>
              <a:rPr lang="en-US" b="1" dirty="0"/>
              <a:t>8 Astonishing Stats on Academic </a:t>
            </a:r>
            <a:r>
              <a:rPr lang="en-US" b="1" dirty="0" smtClean="0"/>
              <a:t>Cheating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467600" cy="3951337"/>
          </a:xfrm>
        </p:spPr>
        <p:txBody>
          <a:bodyPr>
            <a:noAutofit/>
          </a:bodyPr>
          <a:lstStyle/>
          <a:p>
            <a:r>
              <a:rPr lang="en-US" sz="2800" b="1" dirty="0"/>
              <a:t>60.8%</a:t>
            </a:r>
            <a:r>
              <a:rPr lang="en-US" sz="2800" dirty="0"/>
              <a:t> of polled </a:t>
            </a:r>
            <a:r>
              <a:rPr lang="en-US" sz="2800" b="1" dirty="0"/>
              <a:t>college students </a:t>
            </a:r>
            <a:r>
              <a:rPr lang="en-US" sz="2800" dirty="0"/>
              <a:t>admitted to </a:t>
            </a:r>
            <a:r>
              <a:rPr lang="en-US" sz="2800" dirty="0" smtClean="0"/>
              <a:t>cheating</a:t>
            </a:r>
          </a:p>
          <a:p>
            <a:r>
              <a:rPr lang="en-US" sz="2800" dirty="0"/>
              <a:t>The same poll revealed that 16.5% of them didn't regret </a:t>
            </a:r>
            <a:r>
              <a:rPr lang="en-US" sz="2800" dirty="0" smtClean="0"/>
              <a:t>it</a:t>
            </a:r>
          </a:p>
          <a:p>
            <a:r>
              <a:rPr lang="en-US" sz="2800" dirty="0"/>
              <a:t>Cheaters have </a:t>
            </a:r>
            <a:r>
              <a:rPr lang="en-US" sz="2800" b="1" dirty="0"/>
              <a:t>higher </a:t>
            </a:r>
            <a:r>
              <a:rPr lang="en-US" sz="2800" b="1" dirty="0" smtClean="0"/>
              <a:t>GPAs</a:t>
            </a:r>
            <a:r>
              <a:rPr lang="en-US" sz="2800" b="1" dirty="0"/>
              <a:t> </a:t>
            </a:r>
            <a:r>
              <a:rPr lang="en-US" sz="2800" dirty="0" smtClean="0"/>
              <a:t>– 3.41 vs. 2.85</a:t>
            </a:r>
          </a:p>
          <a:p>
            <a:r>
              <a:rPr lang="en-US" sz="2800" dirty="0"/>
              <a:t>The public is more concerned with cheating than college </a:t>
            </a:r>
            <a:r>
              <a:rPr lang="en-US" sz="2800" dirty="0" smtClean="0"/>
              <a:t>officials – 41% vs. 34%</a:t>
            </a:r>
          </a:p>
        </p:txBody>
      </p:sp>
    </p:spTree>
    <p:extLst>
      <p:ext uri="{BB962C8B-B14F-4D97-AF65-F5344CB8AC3E}">
        <p14:creationId xmlns:p14="http://schemas.microsoft.com/office/powerpoint/2010/main" val="392656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228600"/>
            <a:ext cx="7772400" cy="1274064"/>
          </a:xfrm>
        </p:spPr>
        <p:txBody>
          <a:bodyPr/>
          <a:lstStyle/>
          <a:p>
            <a:r>
              <a:rPr lang="en-US" b="1" dirty="0"/>
              <a:t>8 Astonishing Stats on Academic </a:t>
            </a:r>
            <a:r>
              <a:rPr lang="en-US" b="1" dirty="0" smtClean="0"/>
              <a:t>Cheating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467600" cy="3951337"/>
          </a:xfrm>
        </p:spPr>
        <p:txBody>
          <a:bodyPr>
            <a:normAutofit/>
          </a:bodyPr>
          <a:lstStyle/>
          <a:p>
            <a:r>
              <a:rPr lang="en-US" sz="2800" dirty="0"/>
              <a:t>Cheating college students likely start in </a:t>
            </a:r>
            <a:r>
              <a:rPr lang="en-US" sz="2800" b="1" dirty="0"/>
              <a:t>high school</a:t>
            </a:r>
            <a:r>
              <a:rPr lang="en-US" sz="2800" dirty="0"/>
              <a:t> – </a:t>
            </a:r>
            <a:r>
              <a:rPr lang="en-US" sz="2800" b="1" dirty="0"/>
              <a:t>75% - 98% </a:t>
            </a:r>
            <a:r>
              <a:rPr lang="en-US" sz="2800" dirty="0"/>
              <a:t>admit to cheating</a:t>
            </a:r>
          </a:p>
          <a:p>
            <a:pPr lvl="1"/>
            <a:r>
              <a:rPr lang="en-US" sz="2600" dirty="0" smtClean="0"/>
              <a:t>85</a:t>
            </a:r>
            <a:r>
              <a:rPr lang="en-US" sz="2600" dirty="0"/>
              <a:t>% of them think cheating is </a:t>
            </a:r>
            <a:r>
              <a:rPr lang="en-US" sz="2600" dirty="0" smtClean="0"/>
              <a:t>essential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95% of cheaters don't get </a:t>
            </a:r>
            <a:r>
              <a:rPr lang="en-US" sz="2800" b="1" dirty="0" smtClean="0">
                <a:solidFill>
                  <a:srgbClr val="FF0000"/>
                </a:solidFill>
              </a:rPr>
              <a:t>caught</a:t>
            </a:r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dirty="0"/>
              <a:t>Top-tier paper mill website average about 8,000 hits a </a:t>
            </a:r>
            <a:r>
              <a:rPr lang="en-US" sz="2800" dirty="0" smtClean="0"/>
              <a:t>day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12124" y="6292334"/>
            <a:ext cx="7519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Online </a:t>
            </a:r>
            <a:r>
              <a:rPr lang="en-US" dirty="0"/>
              <a:t>Education Database, Published on Sunday 19th 2010f December, 2010</a:t>
            </a:r>
          </a:p>
        </p:txBody>
      </p:sp>
      <p:pic>
        <p:nvPicPr>
          <p:cNvPr id="6" name="Picture 2" descr="C:\Users\smithm095\AppData\Local\Microsoft\Windows\Temporary Internet Files\Content.IE5\WIYS14NA\MP90043940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293947"/>
            <a:ext cx="2819400" cy="188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7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228600"/>
            <a:ext cx="8041440" cy="1442674"/>
          </a:xfrm>
        </p:spPr>
        <p:txBody>
          <a:bodyPr/>
          <a:lstStyle/>
          <a:p>
            <a:r>
              <a:rPr lang="en-US" b="1" dirty="0" smtClean="0"/>
              <a:t>Recent Cheating Scenarios at Temple College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467600" cy="3951337"/>
          </a:xfrm>
        </p:spPr>
        <p:txBody>
          <a:bodyPr>
            <a:noAutofit/>
          </a:bodyPr>
          <a:lstStyle/>
          <a:p>
            <a:r>
              <a:rPr lang="en-US" sz="2800" dirty="0" smtClean="0"/>
              <a:t>Online Biology Exams – India</a:t>
            </a:r>
          </a:p>
          <a:p>
            <a:r>
              <a:rPr lang="en-US" sz="2800" dirty="0" smtClean="0"/>
              <a:t>Taking online tests together (Group Testing) or for multiple learners</a:t>
            </a:r>
          </a:p>
          <a:p>
            <a:r>
              <a:rPr lang="en-US" sz="2800" dirty="0" smtClean="0"/>
              <a:t>Using cell phone</a:t>
            </a:r>
          </a:p>
          <a:p>
            <a:pPr lvl="1"/>
            <a:r>
              <a:rPr lang="en-US" sz="2600" dirty="0" smtClean="0"/>
              <a:t>View pictures of  definitions, or</a:t>
            </a:r>
          </a:p>
          <a:p>
            <a:pPr lvl="1"/>
            <a:r>
              <a:rPr lang="en-US" sz="2600" dirty="0" smtClean="0"/>
              <a:t>Take pictures of exams</a:t>
            </a:r>
          </a:p>
          <a:p>
            <a:r>
              <a:rPr lang="en-US" sz="2800" dirty="0" smtClean="0"/>
              <a:t>Accessing notes area of graphing calculator</a:t>
            </a:r>
          </a:p>
          <a:p>
            <a:r>
              <a:rPr lang="en-US" sz="2800" dirty="0"/>
              <a:t>Learners buying online faculty test booklets for the standard end of program </a:t>
            </a:r>
            <a:r>
              <a:rPr lang="en-US" sz="2800" dirty="0" smtClean="0"/>
              <a:t>tests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32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228600"/>
            <a:ext cx="8041440" cy="1442674"/>
          </a:xfrm>
        </p:spPr>
        <p:txBody>
          <a:bodyPr/>
          <a:lstStyle/>
          <a:p>
            <a:r>
              <a:rPr lang="en-US" b="1" dirty="0" smtClean="0"/>
              <a:t>Recent Cheating Scenarios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467600" cy="3951337"/>
          </a:xfrm>
        </p:spPr>
        <p:txBody>
          <a:bodyPr>
            <a:noAutofit/>
          </a:bodyPr>
          <a:lstStyle/>
          <a:p>
            <a:r>
              <a:rPr lang="en-US" sz="2800" dirty="0"/>
              <a:t>Notes on inside of water/soda bottle</a:t>
            </a:r>
          </a:p>
          <a:p>
            <a:pPr lvl="1"/>
            <a:r>
              <a:rPr lang="en-US" sz="2400" dirty="0"/>
              <a:t>Typed very small font notes in the format of nutrition facts and ingredients and taped them to that area on a beverage bottle - </a:t>
            </a:r>
            <a:r>
              <a:rPr lang="en-US" sz="2400" u="sng" dirty="0">
                <a:hlinkClick r:id="rId2"/>
              </a:rPr>
              <a:t>http://www.wonderhowto.com/how-to-cheat-any-test-with-soda-bottle-321427/</a:t>
            </a:r>
            <a:endParaRPr lang="en-US" sz="2400" dirty="0"/>
          </a:p>
          <a:p>
            <a:r>
              <a:rPr lang="en-US" sz="2800" dirty="0" smtClean="0"/>
              <a:t>Plagiarism - </a:t>
            </a:r>
            <a:r>
              <a:rPr lang="en-US" sz="2400" dirty="0" smtClean="0"/>
              <a:t>Coping and Pasting from Internet</a:t>
            </a:r>
          </a:p>
          <a:p>
            <a:r>
              <a:rPr lang="en-US" sz="2800" dirty="0" smtClean="0"/>
              <a:t>Fake ID to take exam for another learner</a:t>
            </a:r>
          </a:p>
          <a:p>
            <a:r>
              <a:rPr lang="en-US" sz="2800" dirty="0" smtClean="0"/>
              <a:t>Fake Proctor</a:t>
            </a:r>
          </a:p>
          <a:p>
            <a:r>
              <a:rPr lang="en-US" sz="2800" dirty="0" smtClean="0"/>
              <a:t>Other examples?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11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350264"/>
          </a:xfrm>
        </p:spPr>
        <p:txBody>
          <a:bodyPr/>
          <a:lstStyle/>
          <a:p>
            <a:r>
              <a:rPr lang="en-US" b="1" dirty="0" smtClean="0"/>
              <a:t>Tallahassee CC Cheating Prevention Website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620000" cy="3951337"/>
          </a:xfrm>
        </p:spPr>
        <p:txBody>
          <a:bodyPr>
            <a:normAutofit fontScale="92500"/>
          </a:bodyPr>
          <a:lstStyle/>
          <a:p>
            <a:r>
              <a:rPr lang="en-US" sz="2800" dirty="0" smtClean="0">
                <a:hlinkClick r:id="rId2"/>
              </a:rPr>
              <a:t>http://www.tcc.fl.edu/about_tcc/academic_affairs/division_of_library_services/faculty_library_resources/cheating_prevention_in_college_classrooms</a:t>
            </a:r>
            <a:endParaRPr lang="en-US" sz="2800" dirty="0" smtClean="0"/>
          </a:p>
          <a:p>
            <a:pPr lvl="1"/>
            <a:r>
              <a:rPr lang="en-US" sz="2400" dirty="0" smtClean="0"/>
              <a:t>EXAMPLES:</a:t>
            </a:r>
          </a:p>
          <a:p>
            <a:pPr lvl="2"/>
            <a:r>
              <a:rPr lang="en-US" dirty="0" smtClean="0"/>
              <a:t>Cell phones</a:t>
            </a:r>
          </a:p>
          <a:p>
            <a:pPr lvl="2"/>
            <a:r>
              <a:rPr lang="en-US" dirty="0" smtClean="0"/>
              <a:t>Water Bottles</a:t>
            </a:r>
          </a:p>
          <a:p>
            <a:pPr lvl="2"/>
            <a:r>
              <a:rPr lang="en-US" dirty="0" smtClean="0"/>
              <a:t>Writing on Body</a:t>
            </a:r>
          </a:p>
          <a:p>
            <a:pPr lvl="2"/>
            <a:r>
              <a:rPr lang="en-US" dirty="0" smtClean="0"/>
              <a:t>Changing Answers on Graded Exam</a:t>
            </a:r>
          </a:p>
          <a:p>
            <a:pPr lvl="2"/>
            <a:r>
              <a:rPr lang="en-US" dirty="0" smtClean="0"/>
              <a:t>Impersonation</a:t>
            </a:r>
          </a:p>
          <a:p>
            <a:pPr lvl="2"/>
            <a:r>
              <a:rPr lang="en-US" dirty="0" smtClean="0"/>
              <a:t>Hats</a:t>
            </a:r>
          </a:p>
          <a:p>
            <a:endParaRPr lang="en-US" sz="2800" dirty="0"/>
          </a:p>
        </p:txBody>
      </p:sp>
      <p:pic>
        <p:nvPicPr>
          <p:cNvPr id="5123" name="Picture 3" descr="C:\Users\smithm095\AppData\Local\Microsoft\Windows\Temporary Internet Files\Content.IE5\E9VIXFRR\MC90043483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038600"/>
            <a:ext cx="24003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47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220394"/>
            <a:ext cx="8041440" cy="1442674"/>
          </a:xfrm>
        </p:spPr>
        <p:txBody>
          <a:bodyPr/>
          <a:lstStyle/>
          <a:p>
            <a:r>
              <a:rPr lang="en-US" b="1" dirty="0" smtClean="0"/>
              <a:t>For Pay Cheating Companies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467600" cy="3951337"/>
          </a:xfrm>
        </p:spPr>
        <p:txBody>
          <a:bodyPr>
            <a:noAutofit/>
          </a:bodyPr>
          <a:lstStyle/>
          <a:p>
            <a:r>
              <a:rPr lang="en-US" dirty="0"/>
              <a:t>Will pay for help with online tests</a:t>
            </a:r>
          </a:p>
          <a:p>
            <a:pPr lvl="1"/>
            <a:r>
              <a:rPr lang="en-US" sz="2400" dirty="0">
                <a:hlinkClick r:id="rId2"/>
              </a:rPr>
              <a:t>http://www.mymathgenius.com/</a:t>
            </a:r>
            <a:r>
              <a:rPr lang="en-US" sz="2400" dirty="0"/>
              <a:t> </a:t>
            </a:r>
          </a:p>
          <a:p>
            <a:r>
              <a:rPr lang="en-US" dirty="0" smtClean="0"/>
              <a:t>Someone </a:t>
            </a:r>
            <a:r>
              <a:rPr lang="en-US" dirty="0"/>
              <a:t>to take my online algebra test</a:t>
            </a:r>
          </a:p>
          <a:p>
            <a:r>
              <a:rPr lang="en-US" u="sng" dirty="0">
                <a:hlinkClick r:id="rId3"/>
              </a:rPr>
              <a:t>http://aolanswers.com/questions/cheat_online_classes_8622677151217/proud_tried_sites_www_504157373047593</a:t>
            </a:r>
            <a:endParaRPr lang="en-US" u="sng" dirty="0"/>
          </a:p>
          <a:p>
            <a:pPr lvl="1"/>
            <a:r>
              <a:rPr lang="en-US" sz="2400" u="sng" dirty="0">
                <a:hlinkClick r:id="rId4"/>
              </a:rPr>
              <a:t>http://www.paymetodoyourhomework.com/</a:t>
            </a:r>
            <a:endParaRPr lang="en-US" sz="2400" u="sng" dirty="0"/>
          </a:p>
          <a:p>
            <a:pPr lvl="1"/>
            <a:r>
              <a:rPr lang="en-US" sz="2400" u="sng" dirty="0">
                <a:hlinkClick r:id="rId5"/>
              </a:rPr>
              <a:t>http://www.noneedtostudy.com/</a:t>
            </a:r>
            <a:endParaRPr lang="en-US" sz="2400" u="sng" dirty="0"/>
          </a:p>
          <a:p>
            <a:pPr lvl="1"/>
            <a:r>
              <a:rPr lang="en-US" sz="2400" u="sng" dirty="0">
                <a:hlinkClick r:id="rId6"/>
              </a:rPr>
              <a:t>http://myonlineworker.com/</a:t>
            </a:r>
            <a:r>
              <a:rPr lang="en-US" sz="2400" u="sng" dirty="0"/>
              <a:t> </a:t>
            </a:r>
          </a:p>
          <a:p>
            <a:pPr lvl="1"/>
            <a:r>
              <a:rPr lang="en-US" sz="2400" u="sng" dirty="0">
                <a:hlinkClick r:id="rId7"/>
              </a:rPr>
              <a:t>http://www.iwilltakeyouronlineclass.com/</a:t>
            </a:r>
            <a:r>
              <a:rPr lang="en-US" sz="2400" u="sng" dirty="0"/>
              <a:t> </a:t>
            </a:r>
          </a:p>
          <a:p>
            <a:r>
              <a:rPr lang="en-US" dirty="0" smtClean="0">
                <a:hlinkClick r:id="rId8"/>
              </a:rPr>
              <a:t>http</a:t>
            </a:r>
            <a:r>
              <a:rPr lang="en-US" dirty="0">
                <a:hlinkClick r:id="rId8"/>
              </a:rPr>
              <a:t>://</a:t>
            </a:r>
            <a:r>
              <a:rPr lang="en-US" dirty="0" smtClean="0">
                <a:hlinkClick r:id="rId8"/>
              </a:rPr>
              <a:t>www.essaywritingcompany.com/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329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228600"/>
            <a:ext cx="8041440" cy="1442674"/>
          </a:xfrm>
        </p:spPr>
        <p:txBody>
          <a:bodyPr/>
          <a:lstStyle/>
          <a:p>
            <a:r>
              <a:rPr lang="en-US" b="1" dirty="0" smtClean="0"/>
              <a:t>Prevention Techniques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467600" cy="3951337"/>
          </a:xfrm>
        </p:spPr>
        <p:txBody>
          <a:bodyPr>
            <a:noAutofit/>
          </a:bodyPr>
          <a:lstStyle/>
          <a:p>
            <a:r>
              <a:rPr lang="en-US" sz="2800" dirty="0" smtClean="0"/>
              <a:t>Respondus</a:t>
            </a:r>
          </a:p>
          <a:p>
            <a:r>
              <a:rPr lang="en-US" sz="2800" dirty="0" smtClean="0"/>
              <a:t>Test </a:t>
            </a:r>
            <a:r>
              <a:rPr lang="en-US" sz="2800" dirty="0"/>
              <a:t>Development Tips</a:t>
            </a:r>
          </a:p>
          <a:p>
            <a:pPr lvl="1"/>
            <a:r>
              <a:rPr lang="en-US" sz="2400" dirty="0"/>
              <a:t>Randomized Test Questions</a:t>
            </a:r>
          </a:p>
          <a:p>
            <a:pPr lvl="1"/>
            <a:r>
              <a:rPr lang="en-US" sz="2400" dirty="0"/>
              <a:t>Randomized Test </a:t>
            </a:r>
            <a:r>
              <a:rPr lang="en-US" sz="2400" dirty="0" smtClean="0"/>
              <a:t>Answers</a:t>
            </a:r>
          </a:p>
          <a:p>
            <a:pPr lvl="1"/>
            <a:r>
              <a:rPr lang="en-US" sz="2400" dirty="0" smtClean="0"/>
              <a:t>A/B versions</a:t>
            </a:r>
          </a:p>
          <a:p>
            <a:r>
              <a:rPr lang="en-US" sz="2800" dirty="0" smtClean="0"/>
              <a:t>Proctored Test</a:t>
            </a:r>
          </a:p>
          <a:p>
            <a:r>
              <a:rPr lang="en-US" sz="2800" dirty="0" smtClean="0"/>
              <a:t>Designing </a:t>
            </a:r>
            <a:r>
              <a:rPr lang="en-US" sz="2800" dirty="0"/>
              <a:t>Online Courses to Prevent </a:t>
            </a:r>
            <a:r>
              <a:rPr lang="en-US" sz="2800" dirty="0" smtClean="0"/>
              <a:t>Cheating</a:t>
            </a:r>
          </a:p>
          <a:p>
            <a:pPr lvl="1"/>
            <a:r>
              <a:rPr lang="en-US" sz="2400" dirty="0">
                <a:hlinkClick r:id="rId2"/>
              </a:rPr>
              <a:t>http://net.educause.edu/ir/library/pdf/EQM0348.pdf</a:t>
            </a:r>
            <a:endParaRPr lang="en-US" sz="2400" dirty="0"/>
          </a:p>
          <a:p>
            <a:pPr marL="6858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465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228600"/>
            <a:ext cx="8041440" cy="1442674"/>
          </a:xfrm>
        </p:spPr>
        <p:txBody>
          <a:bodyPr/>
          <a:lstStyle/>
          <a:p>
            <a:r>
              <a:rPr lang="en-US" b="1" dirty="0" smtClean="0"/>
              <a:t>How To Catch Them!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4676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sym typeface="Wingdings" pitchFamily="2" charset="2"/>
              </a:rPr>
              <a:t>D2L System Login History – IP Addresses used</a:t>
            </a:r>
          </a:p>
          <a:p>
            <a:r>
              <a:rPr lang="en-US" sz="2800" dirty="0" smtClean="0">
                <a:sym typeface="Wingdings" pitchFamily="2" charset="2"/>
              </a:rPr>
              <a:t>D2L Pager</a:t>
            </a:r>
          </a:p>
          <a:p>
            <a:r>
              <a:rPr lang="en-US" sz="2800" dirty="0" smtClean="0">
                <a:sym typeface="Wingdings" pitchFamily="2" charset="2"/>
              </a:rPr>
              <a:t>D2L Quizzes</a:t>
            </a:r>
          </a:p>
          <a:p>
            <a:pPr lvl="1"/>
            <a:r>
              <a:rPr lang="en-US" sz="2600" dirty="0" smtClean="0">
                <a:sym typeface="Wingdings" pitchFamily="2" charset="2"/>
              </a:rPr>
              <a:t>Grade Quiz Data – Date/Time Completed</a:t>
            </a:r>
          </a:p>
          <a:p>
            <a:pPr lvl="1"/>
            <a:r>
              <a:rPr lang="en-US" sz="2600" dirty="0" smtClean="0">
                <a:sym typeface="Wingdings" pitchFamily="2" charset="2"/>
              </a:rPr>
              <a:t>Quiz Event Log</a:t>
            </a:r>
            <a:endParaRPr lang="en-US" sz="2600" dirty="0">
              <a:sym typeface="Wingdings" pitchFamily="2" charset="2"/>
            </a:endParaRPr>
          </a:p>
          <a:p>
            <a:r>
              <a:rPr lang="en-US" sz="2800" dirty="0" smtClean="0"/>
              <a:t>Writing Assignments</a:t>
            </a:r>
          </a:p>
          <a:p>
            <a:pPr lvl="1"/>
            <a:r>
              <a:rPr lang="en-US" sz="2400" dirty="0" smtClean="0"/>
              <a:t>Word </a:t>
            </a:r>
            <a:r>
              <a:rPr lang="en-US" sz="2400" dirty="0">
                <a:sym typeface="Wingdings" pitchFamily="2" charset="2"/>
              </a:rPr>
              <a:t> Properties</a:t>
            </a:r>
          </a:p>
          <a:p>
            <a:pPr lvl="1"/>
            <a:r>
              <a:rPr lang="en-US" sz="2400" dirty="0">
                <a:sym typeface="Wingdings" pitchFamily="2" charset="2"/>
              </a:rPr>
              <a:t>Word  Show/Hide</a:t>
            </a:r>
          </a:p>
          <a:p>
            <a:pPr lvl="1"/>
            <a:r>
              <a:rPr lang="en-US" sz="2400" dirty="0" smtClean="0"/>
              <a:t>TurnItIn.com</a:t>
            </a:r>
          </a:p>
          <a:p>
            <a:pPr lvl="1"/>
            <a:r>
              <a:rPr lang="en-US" sz="2400" dirty="0" smtClean="0"/>
              <a:t>Certain words/sentences are not reflective of learner’s work</a:t>
            </a:r>
          </a:p>
          <a:p>
            <a:pPr lvl="1"/>
            <a:r>
              <a:rPr lang="en-US" sz="2400" dirty="0" smtClean="0"/>
              <a:t>Learners leaving assisting company’s name/logo in the header/footer area</a:t>
            </a:r>
            <a:endParaRPr lang="en-US" sz="24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37695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4462"/>
            <a:ext cx="8041440" cy="1442674"/>
          </a:xfrm>
        </p:spPr>
        <p:txBody>
          <a:bodyPr/>
          <a:lstStyle/>
          <a:p>
            <a:r>
              <a:rPr lang="en-US" b="1" dirty="0" smtClean="0"/>
              <a:t>TurnItIn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467600" cy="395133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Overview</a:t>
            </a:r>
          </a:p>
          <a:p>
            <a:r>
              <a:rPr lang="en-US" sz="2800" dirty="0"/>
              <a:t>Your account ID: </a:t>
            </a:r>
            <a:r>
              <a:rPr lang="en-US" sz="2800" b="1" dirty="0"/>
              <a:t>45101</a:t>
            </a:r>
          </a:p>
          <a:p>
            <a:r>
              <a:rPr lang="en-US" sz="2800" dirty="0"/>
              <a:t>Your account join password: </a:t>
            </a:r>
            <a:r>
              <a:rPr lang="en-US" sz="2800" b="1" dirty="0" smtClean="0"/>
              <a:t>Ask </a:t>
            </a:r>
            <a:r>
              <a:rPr lang="en-US" sz="2800" b="1" smtClean="0"/>
              <a:t>VPoES</a:t>
            </a:r>
            <a:endParaRPr lang="en-US" sz="2800" b="1" dirty="0" smtClean="0"/>
          </a:p>
          <a:p>
            <a:r>
              <a:rPr lang="en-US" sz="2800" dirty="0" smtClean="0"/>
              <a:t>Training Webinars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4232433"/>
            <a:ext cx="19431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900612"/>
            <a:ext cx="19431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5614986"/>
            <a:ext cx="19431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logo.gif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434" y="4724401"/>
            <a:ext cx="3491177" cy="110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84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248529"/>
            <a:ext cx="8041440" cy="1442674"/>
          </a:xfrm>
        </p:spPr>
        <p:txBody>
          <a:bodyPr/>
          <a:lstStyle/>
          <a:p>
            <a:r>
              <a:rPr lang="en-US" b="1" dirty="0" smtClean="0"/>
              <a:t>Reporting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467600" cy="395133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Student Handbook – AIC Policy</a:t>
            </a:r>
          </a:p>
          <a:p>
            <a:pPr lvl="1"/>
            <a:r>
              <a:rPr lang="en-US" sz="2400" dirty="0" smtClean="0"/>
              <a:t>Syllabus</a:t>
            </a:r>
          </a:p>
          <a:p>
            <a:r>
              <a:rPr lang="en-US" sz="2800" dirty="0" smtClean="0"/>
              <a:t>Retention Alert</a:t>
            </a:r>
          </a:p>
          <a:p>
            <a:pPr lvl="1"/>
            <a:r>
              <a:rPr lang="en-US" sz="2400" dirty="0" smtClean="0"/>
              <a:t>Single source for reporting incidents</a:t>
            </a:r>
          </a:p>
          <a:p>
            <a:pPr lvl="1"/>
            <a:r>
              <a:rPr lang="en-US" sz="2400" dirty="0" smtClean="0"/>
              <a:t>Provides easier way to track repeat cheaters</a:t>
            </a:r>
          </a:p>
          <a:p>
            <a:pPr lvl="1"/>
            <a:r>
              <a:rPr lang="en-US" sz="2400" dirty="0" smtClean="0"/>
              <a:t>Provides easy way to track learners cheating in multiple courses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008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Sketchbook</Template>
  <TotalTime>5693</TotalTime>
  <Words>444</Words>
  <Application>Microsoft Office PowerPoint</Application>
  <PresentationFormat>On-screen Show (4:3)</PresentationFormat>
  <Paragraphs>81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Sketchbook</vt:lpstr>
      <vt:lpstr>Innovative Cheating Practices and How to Combat Them!</vt:lpstr>
      <vt:lpstr>How many of you ever wondered if cheating occurs in your classes?</vt:lpstr>
      <vt:lpstr>8 Astonishing Stats on Academic Cheating</vt:lpstr>
      <vt:lpstr>8 Astonishing Stats on Academic Cheating</vt:lpstr>
      <vt:lpstr>Recent Cheating Scenarios at Temple College</vt:lpstr>
      <vt:lpstr>Recent Cheating Scenarios</vt:lpstr>
      <vt:lpstr>Tallahassee CC Cheating Prevention Website</vt:lpstr>
      <vt:lpstr>For Pay Cheating Companies</vt:lpstr>
      <vt:lpstr>Prevention Techniques</vt:lpstr>
      <vt:lpstr>How To Catch Them!</vt:lpstr>
      <vt:lpstr>TurnItIn</vt:lpstr>
      <vt:lpstr>Reporting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Cheating</dc:title>
  <dc:creator>Mark Smith</dc:creator>
  <cp:lastModifiedBy>R. Craig Collins</cp:lastModifiedBy>
  <cp:revision>38</cp:revision>
  <dcterms:created xsi:type="dcterms:W3CDTF">2011-11-24T23:55:53Z</dcterms:created>
  <dcterms:modified xsi:type="dcterms:W3CDTF">2015-06-23T16:11:39Z</dcterms:modified>
</cp:coreProperties>
</file>