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1"/>
  </p:notesMasterIdLst>
  <p:sldIdLst>
    <p:sldId id="269" r:id="rId2"/>
    <p:sldId id="262" r:id="rId3"/>
    <p:sldId id="263" r:id="rId4"/>
    <p:sldId id="266" r:id="rId5"/>
    <p:sldId id="267" r:id="rId6"/>
    <p:sldId id="265" r:id="rId7"/>
    <p:sldId id="264" r:id="rId8"/>
    <p:sldId id="256" r:id="rId9"/>
    <p:sldId id="268" r:id="rId1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419F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1" autoAdjust="0"/>
    <p:restoredTop sz="69901" autoAdjust="0"/>
  </p:normalViewPr>
  <p:slideViewPr>
    <p:cSldViewPr>
      <p:cViewPr varScale="1">
        <p:scale>
          <a:sx n="57" d="100"/>
          <a:sy n="57" d="100"/>
        </p:scale>
        <p:origin x="1170" y="6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E52A2B3-7916-4ACF-A2E0-5C18D0244BDA}" type="datetimeFigureOut">
              <a:rPr lang="en-US" smtClean="0"/>
              <a:pPr/>
              <a:t>8/13/2018</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EDD775F-955D-4E85-85C5-D553983B8BC9}" type="slidenum">
              <a:rPr lang="en-US" smtClean="0"/>
              <a:pPr/>
              <a:t>‹#›</a:t>
            </a:fld>
            <a:endParaRPr lang="en-US"/>
          </a:p>
        </p:txBody>
      </p:sp>
    </p:spTree>
    <p:extLst>
      <p:ext uri="{BB962C8B-B14F-4D97-AF65-F5344CB8AC3E}">
        <p14:creationId xmlns:p14="http://schemas.microsoft.com/office/powerpoint/2010/main" val="32504026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EDD775F-955D-4E85-85C5-D553983B8BC9}" type="slidenum">
              <a:rPr lang="en-US" smtClean="0"/>
              <a:pPr/>
              <a:t>1</a:t>
            </a:fld>
            <a:endParaRPr lang="en-US"/>
          </a:p>
        </p:txBody>
      </p:sp>
    </p:spTree>
    <p:extLst>
      <p:ext uri="{BB962C8B-B14F-4D97-AF65-F5344CB8AC3E}">
        <p14:creationId xmlns:p14="http://schemas.microsoft.com/office/powerpoint/2010/main" val="423257551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This is to help you better understand some of the general financial aid information. </a:t>
            </a:r>
          </a:p>
          <a:p>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0EDD775F-955D-4E85-85C5-D553983B8BC9}" type="slidenum">
              <a:rPr lang="en-US" smtClean="0"/>
              <a:pPr/>
              <a:t>2</a:t>
            </a:fld>
            <a:endParaRPr lang="en-US"/>
          </a:p>
        </p:txBody>
      </p:sp>
    </p:spTree>
    <p:extLst>
      <p:ext uri="{BB962C8B-B14F-4D97-AF65-F5344CB8AC3E}">
        <p14:creationId xmlns:p14="http://schemas.microsoft.com/office/powerpoint/2010/main" val="166828670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Federal and State Grants are awarded to students who demonstrate financial need as determined by the information received from the FAFSA. </a:t>
            </a:r>
          </a:p>
          <a:p>
            <a:r>
              <a:rPr lang="en-US" sz="1200" kern="1200" dirty="0" smtClean="0">
                <a:solidFill>
                  <a:schemeClr val="tx1"/>
                </a:solidFill>
                <a:effectLst/>
                <a:latin typeface="+mn-lt"/>
                <a:ea typeface="+mn-ea"/>
                <a:cs typeface="+mn-cs"/>
              </a:rPr>
              <a:t>Work-study jobs are also awarded to students with financial need and are limited by the funds received by Temple College from the federal government. </a:t>
            </a:r>
          </a:p>
          <a:p>
            <a:r>
              <a:rPr lang="en-US" sz="1200" kern="1200" dirty="0" smtClean="0">
                <a:solidFill>
                  <a:schemeClr val="tx1"/>
                </a:solidFill>
                <a:effectLst/>
                <a:latin typeface="+mn-lt"/>
                <a:ea typeface="+mn-ea"/>
                <a:cs typeface="+mn-cs"/>
              </a:rPr>
              <a:t>Scholarships can be merit or need based or a combination of both and require students to apply. </a:t>
            </a:r>
          </a:p>
          <a:p>
            <a:r>
              <a:rPr lang="en-US" sz="1200" kern="1200" dirty="0" smtClean="0">
                <a:solidFill>
                  <a:schemeClr val="tx1"/>
                </a:solidFill>
                <a:effectLst/>
                <a:latin typeface="+mn-lt"/>
                <a:ea typeface="+mn-ea"/>
                <a:cs typeface="+mn-cs"/>
              </a:rPr>
              <a:t>Loans are available to all students as a last resort regardless of financial need. </a:t>
            </a:r>
          </a:p>
          <a:p>
            <a:endParaRPr lang="en-US" dirty="0"/>
          </a:p>
        </p:txBody>
      </p:sp>
      <p:sp>
        <p:nvSpPr>
          <p:cNvPr id="4" name="Slide Number Placeholder 3"/>
          <p:cNvSpPr>
            <a:spLocks noGrp="1"/>
          </p:cNvSpPr>
          <p:nvPr>
            <p:ph type="sldNum" sz="quarter" idx="10"/>
          </p:nvPr>
        </p:nvSpPr>
        <p:spPr/>
        <p:txBody>
          <a:bodyPr/>
          <a:lstStyle/>
          <a:p>
            <a:fld id="{0EDD775F-955D-4E85-85C5-D553983B8BC9}" type="slidenum">
              <a:rPr lang="en-US" smtClean="0"/>
              <a:pPr/>
              <a:t>3</a:t>
            </a:fld>
            <a:endParaRPr lang="en-US"/>
          </a:p>
        </p:txBody>
      </p:sp>
    </p:spTree>
    <p:extLst>
      <p:ext uri="{BB962C8B-B14F-4D97-AF65-F5344CB8AC3E}">
        <p14:creationId xmlns:p14="http://schemas.microsoft.com/office/powerpoint/2010/main" val="198748064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Students are required to complete the Free Application for Federal Student Aid (FAFSA) online at the Department of Education website. </a:t>
            </a:r>
          </a:p>
          <a:p>
            <a:r>
              <a:rPr lang="en-US" sz="1200" kern="1200" dirty="0" smtClean="0">
                <a:solidFill>
                  <a:schemeClr val="tx1"/>
                </a:solidFill>
                <a:effectLst/>
                <a:latin typeface="+mn-lt"/>
                <a:ea typeface="+mn-ea"/>
                <a:cs typeface="+mn-cs"/>
              </a:rPr>
              <a:t>The form has been simplified and provides explicit directions and locations for students to find the required financial information. Accuracy is crucial! </a:t>
            </a:r>
          </a:p>
          <a:p>
            <a:r>
              <a:rPr lang="en-US" sz="1200" kern="1200" dirty="0" smtClean="0">
                <a:solidFill>
                  <a:schemeClr val="tx1"/>
                </a:solidFill>
                <a:effectLst/>
                <a:latin typeface="+mn-lt"/>
                <a:ea typeface="+mn-ea"/>
                <a:cs typeface="+mn-cs"/>
              </a:rPr>
              <a:t>The application is FREE…students should never pay to complete the FAFSA or to find free money for college. </a:t>
            </a:r>
            <a:endParaRPr lang="en-US" dirty="0" smtClean="0"/>
          </a:p>
          <a:p>
            <a:endParaRPr lang="en-US" dirty="0"/>
          </a:p>
        </p:txBody>
      </p:sp>
      <p:sp>
        <p:nvSpPr>
          <p:cNvPr id="4" name="Slide Number Placeholder 3"/>
          <p:cNvSpPr>
            <a:spLocks noGrp="1"/>
          </p:cNvSpPr>
          <p:nvPr>
            <p:ph type="sldNum" sz="quarter" idx="10"/>
          </p:nvPr>
        </p:nvSpPr>
        <p:spPr/>
        <p:txBody>
          <a:bodyPr/>
          <a:lstStyle/>
          <a:p>
            <a:fld id="{0EDD775F-955D-4E85-85C5-D553983B8BC9}" type="slidenum">
              <a:rPr lang="en-US" smtClean="0"/>
              <a:pPr/>
              <a:t>4</a:t>
            </a:fld>
            <a:endParaRPr lang="en-US"/>
          </a:p>
        </p:txBody>
      </p:sp>
    </p:spTree>
    <p:extLst>
      <p:ext uri="{BB962C8B-B14F-4D97-AF65-F5344CB8AC3E}">
        <p14:creationId xmlns:p14="http://schemas.microsoft.com/office/powerpoint/2010/main" val="199789201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Students and parents must adhere to important deadlines to maximize financial aid awarding opportunities. All deadline information is available on the Temple College website. </a:t>
            </a:r>
          </a:p>
          <a:p>
            <a:r>
              <a:rPr lang="en-US" sz="1200" kern="1200" dirty="0" smtClean="0">
                <a:solidFill>
                  <a:schemeClr val="tx1"/>
                </a:solidFill>
                <a:effectLst/>
                <a:latin typeface="+mn-lt"/>
                <a:ea typeface="+mn-ea"/>
                <a:cs typeface="+mn-cs"/>
              </a:rPr>
              <a:t>The FAFSA must be completed every year, beginning October 1st for the following academic year. </a:t>
            </a:r>
            <a:endParaRPr lang="en-US" dirty="0"/>
          </a:p>
        </p:txBody>
      </p:sp>
      <p:sp>
        <p:nvSpPr>
          <p:cNvPr id="4" name="Slide Number Placeholder 3"/>
          <p:cNvSpPr>
            <a:spLocks noGrp="1"/>
          </p:cNvSpPr>
          <p:nvPr>
            <p:ph type="sldNum" sz="quarter" idx="10"/>
          </p:nvPr>
        </p:nvSpPr>
        <p:spPr/>
        <p:txBody>
          <a:bodyPr/>
          <a:lstStyle/>
          <a:p>
            <a:fld id="{0EDD775F-955D-4E85-85C5-D553983B8BC9}" type="slidenum">
              <a:rPr lang="en-US" smtClean="0"/>
              <a:pPr/>
              <a:t>5</a:t>
            </a:fld>
            <a:endParaRPr lang="en-US"/>
          </a:p>
        </p:txBody>
      </p:sp>
    </p:spTree>
    <p:extLst>
      <p:ext uri="{BB962C8B-B14F-4D97-AF65-F5344CB8AC3E}">
        <p14:creationId xmlns:p14="http://schemas.microsoft.com/office/powerpoint/2010/main" val="377502173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You should complete the FAFSA even if you think you may not qualify for financial aid. Completion of the FAFSA is the key to unlocking money…money….money!!! </a:t>
            </a:r>
            <a:endParaRPr lang="en-US" dirty="0"/>
          </a:p>
        </p:txBody>
      </p:sp>
      <p:sp>
        <p:nvSpPr>
          <p:cNvPr id="4" name="Slide Number Placeholder 3"/>
          <p:cNvSpPr>
            <a:spLocks noGrp="1"/>
          </p:cNvSpPr>
          <p:nvPr>
            <p:ph type="sldNum" sz="quarter" idx="10"/>
          </p:nvPr>
        </p:nvSpPr>
        <p:spPr/>
        <p:txBody>
          <a:bodyPr/>
          <a:lstStyle/>
          <a:p>
            <a:fld id="{0EDD775F-955D-4E85-85C5-D553983B8BC9}" type="slidenum">
              <a:rPr lang="en-US" smtClean="0"/>
              <a:pPr/>
              <a:t>6</a:t>
            </a:fld>
            <a:endParaRPr lang="en-US"/>
          </a:p>
        </p:txBody>
      </p:sp>
    </p:spTree>
    <p:extLst>
      <p:ext uri="{BB962C8B-B14F-4D97-AF65-F5344CB8AC3E}">
        <p14:creationId xmlns:p14="http://schemas.microsoft.com/office/powerpoint/2010/main" val="236474077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How will I receive my Refund? Money disbursed from Temple College is available via check or Direct Deposit. Checks will be automatically sent to the address on file with Admissions and Records. Student will need to access the website listed below to register their bank account information for Direct Deposit. </a:t>
            </a:r>
          </a:p>
          <a:p>
            <a:r>
              <a:rPr lang="en-US" sz="1200" kern="1200" dirty="0" smtClean="0">
                <a:solidFill>
                  <a:schemeClr val="tx1"/>
                </a:solidFill>
                <a:effectLst/>
                <a:latin typeface="+mn-lt"/>
                <a:ea typeface="+mn-ea"/>
                <a:cs typeface="+mn-cs"/>
              </a:rPr>
              <a:t>https://secure.touchnet.net/C21487_tsa/web/login.jsp </a:t>
            </a:r>
            <a:endParaRPr lang="en-US" dirty="0"/>
          </a:p>
        </p:txBody>
      </p:sp>
      <p:sp>
        <p:nvSpPr>
          <p:cNvPr id="4" name="Slide Number Placeholder 3"/>
          <p:cNvSpPr>
            <a:spLocks noGrp="1"/>
          </p:cNvSpPr>
          <p:nvPr>
            <p:ph type="sldNum" sz="quarter" idx="10"/>
          </p:nvPr>
        </p:nvSpPr>
        <p:spPr/>
        <p:txBody>
          <a:bodyPr/>
          <a:lstStyle/>
          <a:p>
            <a:fld id="{0EDD775F-955D-4E85-85C5-D553983B8BC9}" type="slidenum">
              <a:rPr lang="en-US" smtClean="0"/>
              <a:pPr/>
              <a:t>7</a:t>
            </a:fld>
            <a:endParaRPr lang="en-US"/>
          </a:p>
        </p:txBody>
      </p:sp>
    </p:spTree>
    <p:extLst>
      <p:ext uri="{BB962C8B-B14F-4D97-AF65-F5344CB8AC3E}">
        <p14:creationId xmlns:p14="http://schemas.microsoft.com/office/powerpoint/2010/main" val="106994576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effectLst/>
                <a:latin typeface="+mn-lt"/>
                <a:ea typeface="+mn-ea"/>
                <a:cs typeface="+mn-cs"/>
              </a:rPr>
              <a:t>The Financial Aid Office is located in One College Centre and has convenient hours of operation to serve the needs of our students. </a:t>
            </a:r>
          </a:p>
          <a:p>
            <a:r>
              <a:rPr lang="en-US" sz="1200" kern="1200" dirty="0" smtClean="0">
                <a:solidFill>
                  <a:schemeClr val="tx1"/>
                </a:solidFill>
                <a:effectLst/>
                <a:latin typeface="+mn-lt"/>
                <a:ea typeface="+mn-ea"/>
                <a:cs typeface="+mn-cs"/>
              </a:rPr>
              <a:t>It is staffed by professionals trained on working with the Federal Government to assess students’ financial needs and awarding financial aid.</a:t>
            </a:r>
            <a:endParaRPr lang="en-US" dirty="0"/>
          </a:p>
        </p:txBody>
      </p:sp>
      <p:sp>
        <p:nvSpPr>
          <p:cNvPr id="4" name="Slide Number Placeholder 3"/>
          <p:cNvSpPr>
            <a:spLocks noGrp="1"/>
          </p:cNvSpPr>
          <p:nvPr>
            <p:ph type="sldNum" sz="quarter" idx="10"/>
          </p:nvPr>
        </p:nvSpPr>
        <p:spPr/>
        <p:txBody>
          <a:bodyPr/>
          <a:lstStyle/>
          <a:p>
            <a:fld id="{0EDD775F-955D-4E85-85C5-D553983B8BC9}" type="slidenum">
              <a:rPr lang="en-US" smtClean="0"/>
              <a:pPr/>
              <a:t>8</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676FC157-9578-4C92-ADF9-5EEE84EB40B5}" type="datetimeFigureOut">
              <a:rPr lang="en-US" smtClean="0"/>
              <a:pPr/>
              <a:t>8/13/2018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5CDF326-4B4B-4705-AC4B-D0F26B683E13}"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76FC157-9578-4C92-ADF9-5EEE84EB40B5}" type="datetimeFigureOut">
              <a:rPr lang="en-US" smtClean="0"/>
              <a:pPr/>
              <a:t>8/13/2018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5CDF326-4B4B-4705-AC4B-D0F26B683E13}"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76FC157-9578-4C92-ADF9-5EEE84EB40B5}" type="datetimeFigureOut">
              <a:rPr lang="en-US" smtClean="0"/>
              <a:pPr/>
              <a:t>8/13/2018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5CDF326-4B4B-4705-AC4B-D0F26B683E13}"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676FC157-9578-4C92-ADF9-5EEE84EB40B5}" type="datetimeFigureOut">
              <a:rPr lang="en-US" smtClean="0"/>
              <a:pPr/>
              <a:t>8/13/2018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5CDF326-4B4B-4705-AC4B-D0F26B683E13}"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676FC157-9578-4C92-ADF9-5EEE84EB40B5}" type="datetimeFigureOut">
              <a:rPr lang="en-US" smtClean="0"/>
              <a:pPr/>
              <a:t>8/13/2018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5CDF326-4B4B-4705-AC4B-D0F26B683E13}"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676FC157-9578-4C92-ADF9-5EEE84EB40B5}" type="datetimeFigureOut">
              <a:rPr lang="en-US" smtClean="0"/>
              <a:pPr/>
              <a:t>8/13/2018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5CDF326-4B4B-4705-AC4B-D0F26B683E13}"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76FC157-9578-4C92-ADF9-5EEE84EB40B5}" type="datetimeFigureOut">
              <a:rPr lang="en-US" smtClean="0"/>
              <a:pPr/>
              <a:t>8/13/2018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5CDF326-4B4B-4705-AC4B-D0F26B683E13}"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76FC157-9578-4C92-ADF9-5EEE84EB40B5}" type="datetimeFigureOut">
              <a:rPr lang="en-US" smtClean="0"/>
              <a:pPr/>
              <a:t>8/13/2018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5CDF326-4B4B-4705-AC4B-D0F26B683E13}"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76FC157-9578-4C92-ADF9-5EEE84EB40B5}" type="datetimeFigureOut">
              <a:rPr lang="en-US" smtClean="0"/>
              <a:pPr/>
              <a:t>8/13/2018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5CDF326-4B4B-4705-AC4B-D0F26B683E13}"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76FC157-9578-4C92-ADF9-5EEE84EB40B5}" type="datetimeFigureOut">
              <a:rPr lang="en-US" smtClean="0"/>
              <a:pPr/>
              <a:t>8/13/2018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5CDF326-4B4B-4705-AC4B-D0F26B683E13}"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76FC157-9578-4C92-ADF9-5EEE84EB40B5}" type="datetimeFigureOut">
              <a:rPr lang="en-US" smtClean="0"/>
              <a:pPr/>
              <a:t>8/13/2018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5CDF326-4B4B-4705-AC4B-D0F26B683E13}"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print"/>
          <a:srcRect/>
          <a:tile tx="0" ty="0" sx="100000" sy="100000" flip="none" algn="tl"/>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76FC157-9578-4C92-ADF9-5EEE84EB40B5}" type="datetimeFigureOut">
              <a:rPr lang="en-US" smtClean="0"/>
              <a:pPr/>
              <a:t>8/13/2018</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5CDF326-4B4B-4705-AC4B-D0F26B683E13}" type="slidenum">
              <a:rPr lang="en-US" smtClean="0"/>
              <a:pPr/>
              <a:t>‹#›</a:t>
            </a:fld>
            <a:endParaRPr lang="en-US"/>
          </a:p>
        </p:txBody>
      </p:sp>
      <p:pic>
        <p:nvPicPr>
          <p:cNvPr id="10" name="Picture 9">
            <a:extLst>
              <a:ext uri="{FF2B5EF4-FFF2-40B4-BE49-F238E27FC236}">
                <a16:creationId xmlns:a16="http://schemas.microsoft.com/office/drawing/2014/main" id="{8A657FBA-81AB-4046-8060-574B1D56763A}"/>
              </a:ext>
            </a:extLst>
          </p:cNvPr>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3546529" y="5982090"/>
            <a:ext cx="2050942" cy="748519"/>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hyperlink" Target="http://www.fafsa.ed.gov/" TargetMode="External"/><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685800" y="2819400"/>
            <a:ext cx="7772400" cy="10668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5400" b="1" dirty="0"/>
              <a:t>FINANCIAL AID</a:t>
            </a:r>
          </a:p>
        </p:txBody>
      </p:sp>
    </p:spTree>
    <p:extLst>
      <p:ext uri="{BB962C8B-B14F-4D97-AF65-F5344CB8AC3E}">
        <p14:creationId xmlns:p14="http://schemas.microsoft.com/office/powerpoint/2010/main" val="2288375460"/>
      </p:ext>
    </p:extLst>
  </p:cSld>
  <p:clrMapOvr>
    <a:masterClrMapping/>
  </p:clrMapOvr>
  <mc:AlternateContent xmlns:mc="http://schemas.openxmlformats.org/markup-compatibility/2006">
    <mc:Choice xmlns:p14="http://schemas.microsoft.com/office/powerpoint/2010/main" Requires="p14">
      <p:transition p14:dur="0" advTm="4139"/>
    </mc:Choice>
    <mc:Fallback>
      <p:transition advTm="4139"/>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457201"/>
            <a:ext cx="7772400" cy="1066800"/>
          </a:xfrm>
        </p:spPr>
        <p:txBody>
          <a:bodyPr/>
          <a:lstStyle/>
          <a:p>
            <a:r>
              <a:rPr lang="en-US" dirty="0"/>
              <a:t>FINANCIAL AID 101</a:t>
            </a:r>
          </a:p>
        </p:txBody>
      </p:sp>
      <p:sp>
        <p:nvSpPr>
          <p:cNvPr id="3" name="Subtitle 2"/>
          <p:cNvSpPr>
            <a:spLocks noGrp="1"/>
          </p:cNvSpPr>
          <p:nvPr>
            <p:ph type="subTitle" idx="1"/>
          </p:nvPr>
        </p:nvSpPr>
        <p:spPr>
          <a:xfrm>
            <a:off x="533400" y="1828800"/>
            <a:ext cx="8305800" cy="3352800"/>
          </a:xfrm>
        </p:spPr>
        <p:txBody>
          <a:bodyPr>
            <a:normAutofit/>
          </a:bodyPr>
          <a:lstStyle/>
          <a:p>
            <a:pPr algn="l"/>
            <a:r>
              <a:rPr lang="en-US" dirty="0">
                <a:solidFill>
                  <a:srgbClr val="4419F9"/>
                </a:solidFill>
              </a:rPr>
              <a:t>	What</a:t>
            </a:r>
          </a:p>
          <a:p>
            <a:pPr algn="l"/>
            <a:r>
              <a:rPr lang="en-US" dirty="0">
                <a:solidFill>
                  <a:srgbClr val="4419F9"/>
                </a:solidFill>
              </a:rPr>
              <a:t>		      How</a:t>
            </a:r>
          </a:p>
          <a:p>
            <a:pPr algn="l"/>
            <a:r>
              <a:rPr lang="en-US" dirty="0">
                <a:solidFill>
                  <a:srgbClr val="4419F9"/>
                </a:solidFill>
              </a:rPr>
              <a:t>			        When</a:t>
            </a:r>
          </a:p>
          <a:p>
            <a:pPr algn="l"/>
            <a:r>
              <a:rPr lang="en-US" dirty="0">
                <a:solidFill>
                  <a:srgbClr val="4419F9"/>
                </a:solidFill>
              </a:rPr>
              <a:t>				              Why				      				       Where</a:t>
            </a:r>
            <a:endParaRPr lang="en-US" dirty="0"/>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457201"/>
            <a:ext cx="7772400" cy="1066800"/>
          </a:xfrm>
        </p:spPr>
        <p:txBody>
          <a:bodyPr/>
          <a:lstStyle/>
          <a:p>
            <a:r>
              <a:rPr lang="en-US" dirty="0"/>
              <a:t>What is Financial Aid?</a:t>
            </a:r>
          </a:p>
        </p:txBody>
      </p:sp>
      <p:sp>
        <p:nvSpPr>
          <p:cNvPr id="3" name="Subtitle 2"/>
          <p:cNvSpPr>
            <a:spLocks noGrp="1"/>
          </p:cNvSpPr>
          <p:nvPr>
            <p:ph type="subTitle" idx="1"/>
          </p:nvPr>
        </p:nvSpPr>
        <p:spPr>
          <a:xfrm>
            <a:off x="838200" y="1676400"/>
            <a:ext cx="8077200" cy="3810000"/>
          </a:xfrm>
        </p:spPr>
        <p:txBody>
          <a:bodyPr>
            <a:normAutofit fontScale="92500" lnSpcReduction="20000"/>
          </a:bodyPr>
          <a:lstStyle/>
          <a:p>
            <a:pPr algn="l"/>
            <a:r>
              <a:rPr lang="en-US" dirty="0">
                <a:solidFill>
                  <a:srgbClr val="4419F9"/>
                </a:solidFill>
              </a:rPr>
              <a:t>*  Federal and State Grants</a:t>
            </a:r>
          </a:p>
          <a:p>
            <a:pPr algn="l"/>
            <a:endParaRPr lang="en-US" dirty="0">
              <a:solidFill>
                <a:srgbClr val="4419F9"/>
              </a:solidFill>
            </a:endParaRPr>
          </a:p>
          <a:p>
            <a:pPr algn="l"/>
            <a:r>
              <a:rPr lang="en-US" dirty="0">
                <a:solidFill>
                  <a:srgbClr val="4419F9"/>
                </a:solidFill>
              </a:rPr>
              <a:t>	      	* Work-Study Jobs</a:t>
            </a:r>
          </a:p>
          <a:p>
            <a:pPr algn="l"/>
            <a:endParaRPr lang="en-US" dirty="0">
              <a:solidFill>
                <a:srgbClr val="4419F9"/>
              </a:solidFill>
            </a:endParaRPr>
          </a:p>
          <a:p>
            <a:pPr algn="l"/>
            <a:r>
              <a:rPr lang="en-US" dirty="0">
                <a:solidFill>
                  <a:srgbClr val="4419F9"/>
                </a:solidFill>
              </a:rPr>
              <a:t>				* Scholarships</a:t>
            </a:r>
          </a:p>
          <a:p>
            <a:pPr algn="l"/>
            <a:endParaRPr lang="en-US" dirty="0">
              <a:solidFill>
                <a:srgbClr val="4419F9"/>
              </a:solidFill>
            </a:endParaRPr>
          </a:p>
          <a:p>
            <a:pPr algn="l"/>
            <a:r>
              <a:rPr lang="en-US" dirty="0">
                <a:solidFill>
                  <a:srgbClr val="4419F9"/>
                </a:solidFill>
              </a:rPr>
              <a:t>						* Loans  </a:t>
            </a:r>
          </a:p>
          <a:p>
            <a:pPr algn="l"/>
            <a:r>
              <a:rPr lang="en-US" dirty="0">
                <a:solidFill>
                  <a:srgbClr val="4419F9"/>
                </a:solidFill>
              </a:rPr>
              <a:t>						</a:t>
            </a:r>
            <a:endParaRPr lang="en-US" dirty="0"/>
          </a:p>
          <a:p>
            <a:endParaRPr lang="en-US" dirty="0"/>
          </a:p>
          <a:p>
            <a:endParaRPr lang="en-US" dirty="0"/>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457201"/>
            <a:ext cx="7772400" cy="1066800"/>
          </a:xfrm>
        </p:spPr>
        <p:txBody>
          <a:bodyPr>
            <a:normAutofit/>
          </a:bodyPr>
          <a:lstStyle/>
          <a:p>
            <a:r>
              <a:rPr lang="en-US" dirty="0"/>
              <a:t>How Do I Get Financial Aid?</a:t>
            </a:r>
          </a:p>
        </p:txBody>
      </p:sp>
      <p:sp>
        <p:nvSpPr>
          <p:cNvPr id="3" name="Subtitle 2"/>
          <p:cNvSpPr>
            <a:spLocks noGrp="1"/>
          </p:cNvSpPr>
          <p:nvPr>
            <p:ph type="subTitle" idx="1"/>
          </p:nvPr>
        </p:nvSpPr>
        <p:spPr>
          <a:xfrm>
            <a:off x="533400" y="1600200"/>
            <a:ext cx="8305800" cy="3886200"/>
          </a:xfrm>
        </p:spPr>
        <p:txBody>
          <a:bodyPr>
            <a:normAutofit fontScale="77500" lnSpcReduction="20000"/>
          </a:bodyPr>
          <a:lstStyle/>
          <a:p>
            <a:pPr marL="225425" indent="-225425" algn="l">
              <a:buFont typeface="Arial" pitchFamily="34" charset="0"/>
              <a:buChar char="•"/>
            </a:pPr>
            <a:r>
              <a:rPr lang="en-US" dirty="0">
                <a:solidFill>
                  <a:schemeClr val="accent2">
                    <a:lumMod val="50000"/>
                  </a:schemeClr>
                </a:solidFill>
              </a:rPr>
              <a:t>Complete the Free Application for Federal Student Aid (FAFSA) online at:</a:t>
            </a:r>
          </a:p>
          <a:p>
            <a:endParaRPr lang="en-US" dirty="0">
              <a:hlinkClick r:id="rId3"/>
            </a:endParaRPr>
          </a:p>
          <a:p>
            <a:r>
              <a:rPr lang="en-US" dirty="0">
                <a:hlinkClick r:id="rId3"/>
              </a:rPr>
              <a:t>www.FAFSA.ed.gov</a:t>
            </a:r>
            <a:endParaRPr lang="en-US" dirty="0"/>
          </a:p>
          <a:p>
            <a:pPr algn="l"/>
            <a:endParaRPr lang="en-US" dirty="0"/>
          </a:p>
          <a:p>
            <a:pPr marL="225425" indent="-225425" algn="l">
              <a:buFont typeface="Arial" pitchFamily="34" charset="0"/>
              <a:buChar char="•"/>
            </a:pPr>
            <a:r>
              <a:rPr lang="en-US" dirty="0">
                <a:solidFill>
                  <a:schemeClr val="accent2">
                    <a:lumMod val="50000"/>
                  </a:schemeClr>
                </a:solidFill>
              </a:rPr>
              <a:t> Application is free</a:t>
            </a:r>
          </a:p>
          <a:p>
            <a:pPr marL="225425" indent="-225425" algn="l">
              <a:buFont typeface="Arial" pitchFamily="34" charset="0"/>
              <a:buChar char="•"/>
            </a:pPr>
            <a:r>
              <a:rPr lang="en-US" dirty="0">
                <a:solidFill>
                  <a:schemeClr val="accent2">
                    <a:lumMod val="50000"/>
                  </a:schemeClr>
                </a:solidFill>
              </a:rPr>
              <a:t> Help is available in the Financial Aid Office</a:t>
            </a:r>
          </a:p>
          <a:p>
            <a:pPr algn="l"/>
            <a:endParaRPr lang="en-US" dirty="0"/>
          </a:p>
          <a:p>
            <a:r>
              <a:rPr lang="en-US" u="sng" dirty="0">
                <a:solidFill>
                  <a:srgbClr val="FF0000"/>
                </a:solidFill>
              </a:rPr>
              <a:t>BEWARE OF SCAMS</a:t>
            </a:r>
            <a:r>
              <a:rPr lang="en-US" dirty="0">
                <a:solidFill>
                  <a:srgbClr val="FF0000"/>
                </a:solidFill>
              </a:rPr>
              <a:t> requiring fees to complete the FAFSA or to help you find financial aid resources.</a:t>
            </a:r>
          </a:p>
          <a:p>
            <a:endParaRPr lang="en-US" dirty="0">
              <a:solidFill>
                <a:srgbClr val="FF0000"/>
              </a:solidFill>
            </a:endParaRPr>
          </a:p>
          <a:p>
            <a:endParaRPr lang="en-US" dirty="0">
              <a:solidFill>
                <a:srgbClr val="FF0000"/>
              </a:solidFill>
            </a:endParaRPr>
          </a:p>
          <a:p>
            <a:endParaRPr lang="en-US" dirty="0">
              <a:solidFill>
                <a:srgbClr val="FF0000"/>
              </a:solidFill>
            </a:endParaRPr>
          </a:p>
          <a:p>
            <a:endParaRPr lang="en-US" dirty="0"/>
          </a:p>
          <a:p>
            <a:endParaRPr lang="en-US" dirty="0"/>
          </a:p>
          <a:p>
            <a:endParaRPr lang="en-US" dirty="0"/>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457201"/>
            <a:ext cx="7772400" cy="1066800"/>
          </a:xfrm>
        </p:spPr>
        <p:txBody>
          <a:bodyPr>
            <a:normAutofit fontScale="90000"/>
          </a:bodyPr>
          <a:lstStyle/>
          <a:p>
            <a:r>
              <a:rPr lang="en-US" dirty="0"/>
              <a:t>When Do I Apply for Financial Aid?</a:t>
            </a:r>
          </a:p>
        </p:txBody>
      </p:sp>
      <p:sp>
        <p:nvSpPr>
          <p:cNvPr id="3" name="Subtitle 2"/>
          <p:cNvSpPr>
            <a:spLocks noGrp="1"/>
          </p:cNvSpPr>
          <p:nvPr>
            <p:ph type="subTitle" idx="1"/>
          </p:nvPr>
        </p:nvSpPr>
        <p:spPr>
          <a:xfrm>
            <a:off x="533400" y="1447800"/>
            <a:ext cx="8305800" cy="4114800"/>
          </a:xfrm>
        </p:spPr>
        <p:txBody>
          <a:bodyPr>
            <a:normAutofit fontScale="92500"/>
          </a:bodyPr>
          <a:lstStyle/>
          <a:p>
            <a:pPr marL="225425" indent="-225425" algn="l">
              <a:buFont typeface="Arial" pitchFamily="34" charset="0"/>
              <a:buChar char="•"/>
            </a:pPr>
            <a:r>
              <a:rPr lang="en-US" dirty="0">
                <a:solidFill>
                  <a:schemeClr val="accent2">
                    <a:lumMod val="50000"/>
                  </a:schemeClr>
                </a:solidFill>
              </a:rPr>
              <a:t>Application deadlines</a:t>
            </a:r>
          </a:p>
          <a:p>
            <a:pPr marL="914400" lvl="1" indent="-457200" algn="l">
              <a:buFont typeface="Arial" pitchFamily="34" charset="0"/>
              <a:buChar char="•"/>
            </a:pPr>
            <a:r>
              <a:rPr lang="en-US" sz="2600" dirty="0">
                <a:solidFill>
                  <a:srgbClr val="FF0000"/>
                </a:solidFill>
              </a:rPr>
              <a:t>Fall Semester - June 1 </a:t>
            </a:r>
          </a:p>
          <a:p>
            <a:pPr marL="914400" lvl="1" indent="-457200" algn="l">
              <a:buFont typeface="Arial" pitchFamily="34" charset="0"/>
              <a:buChar char="•"/>
            </a:pPr>
            <a:r>
              <a:rPr lang="en-US" sz="2600" dirty="0">
                <a:solidFill>
                  <a:srgbClr val="FF0000"/>
                </a:solidFill>
              </a:rPr>
              <a:t>Spring Semester - November 1 </a:t>
            </a:r>
          </a:p>
          <a:p>
            <a:pPr marL="914400" lvl="1" indent="-457200" algn="l">
              <a:buFont typeface="Arial" pitchFamily="34" charset="0"/>
              <a:buChar char="•"/>
            </a:pPr>
            <a:r>
              <a:rPr lang="en-US" sz="2600" dirty="0">
                <a:solidFill>
                  <a:srgbClr val="FF0000"/>
                </a:solidFill>
              </a:rPr>
              <a:t>Summer Semester - April 1 </a:t>
            </a:r>
          </a:p>
          <a:p>
            <a:pPr marL="225425" lvl="2" indent="-225425" algn="l">
              <a:buFont typeface="Arial" pitchFamily="34" charset="0"/>
              <a:buChar char="•"/>
            </a:pPr>
            <a:r>
              <a:rPr lang="en-US" sz="3200" dirty="0">
                <a:solidFill>
                  <a:schemeClr val="accent2">
                    <a:lumMod val="50000"/>
                  </a:schemeClr>
                </a:solidFill>
              </a:rPr>
              <a:t>Accurately complete the FAFSA to avoid time delays and potentially being dropped from classes</a:t>
            </a:r>
          </a:p>
          <a:p>
            <a:r>
              <a:rPr lang="en-US" sz="4000" dirty="0">
                <a:solidFill>
                  <a:srgbClr val="4419F9"/>
                </a:solidFill>
              </a:rPr>
              <a:t>The FAFSA must be completed every year!</a:t>
            </a:r>
            <a:endParaRPr lang="en-US" sz="4000" dirty="0"/>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04800"/>
            <a:ext cx="7772400" cy="1066800"/>
          </a:xfrm>
        </p:spPr>
        <p:txBody>
          <a:bodyPr>
            <a:normAutofit/>
          </a:bodyPr>
          <a:lstStyle/>
          <a:p>
            <a:r>
              <a:rPr lang="en-US" dirty="0"/>
              <a:t>Why Apply for Financial Aid?</a:t>
            </a:r>
          </a:p>
        </p:txBody>
      </p:sp>
      <p:sp>
        <p:nvSpPr>
          <p:cNvPr id="3" name="Subtitle 2"/>
          <p:cNvSpPr>
            <a:spLocks noGrp="1"/>
          </p:cNvSpPr>
          <p:nvPr>
            <p:ph type="subTitle" idx="1"/>
          </p:nvPr>
        </p:nvSpPr>
        <p:spPr>
          <a:xfrm>
            <a:off x="533400" y="1676400"/>
            <a:ext cx="8305800" cy="3810000"/>
          </a:xfrm>
        </p:spPr>
        <p:txBody>
          <a:bodyPr>
            <a:normAutofit/>
          </a:bodyPr>
          <a:lstStyle/>
          <a:p>
            <a:pPr marL="225425" indent="-225425" algn="l">
              <a:buFont typeface="Arial" pitchFamily="34" charset="0"/>
              <a:buChar char="•"/>
            </a:pPr>
            <a:r>
              <a:rPr lang="en-US" dirty="0">
                <a:solidFill>
                  <a:schemeClr val="accent2">
                    <a:lumMod val="50000"/>
                  </a:schemeClr>
                </a:solidFill>
              </a:rPr>
              <a:t>Most scholarship applications require completion of the FAFSA</a:t>
            </a:r>
          </a:p>
          <a:p>
            <a:pPr marL="225425" indent="-225425" algn="l">
              <a:buFont typeface="Arial" pitchFamily="34" charset="0"/>
              <a:buChar char="•"/>
            </a:pPr>
            <a:r>
              <a:rPr lang="en-US" dirty="0">
                <a:solidFill>
                  <a:schemeClr val="accent2">
                    <a:lumMod val="50000"/>
                  </a:schemeClr>
                </a:solidFill>
              </a:rPr>
              <a:t>Nothing to lose; </a:t>
            </a:r>
            <a:r>
              <a:rPr lang="en-US" b="1" dirty="0">
                <a:solidFill>
                  <a:schemeClr val="accent2">
                    <a:lumMod val="50000"/>
                  </a:schemeClr>
                </a:solidFill>
              </a:rPr>
              <a:t>everything to gain</a:t>
            </a:r>
          </a:p>
          <a:p>
            <a:pPr marL="225425" indent="-225425" algn="l">
              <a:buFont typeface="Arial" pitchFamily="34" charset="0"/>
              <a:buChar char="•"/>
            </a:pPr>
            <a:r>
              <a:rPr lang="en-US" dirty="0">
                <a:solidFill>
                  <a:schemeClr val="accent2">
                    <a:lumMod val="50000"/>
                  </a:schemeClr>
                </a:solidFill>
              </a:rPr>
              <a:t>$30 - $40 million has been awarded at </a:t>
            </a:r>
            <a:r>
              <a:rPr lang="en-US">
                <a:solidFill>
                  <a:schemeClr val="accent2">
                    <a:lumMod val="50000"/>
                  </a:schemeClr>
                </a:solidFill>
              </a:rPr>
              <a:t>Temple College</a:t>
            </a:r>
          </a:p>
          <a:p>
            <a:pPr marL="225425" indent="-225425" algn="l">
              <a:buFont typeface="Arial" pitchFamily="34" charset="0"/>
              <a:buChar char="•"/>
            </a:pPr>
            <a:r>
              <a:rPr lang="en-US" dirty="0">
                <a:solidFill>
                  <a:schemeClr val="accent2">
                    <a:lumMod val="50000"/>
                  </a:schemeClr>
                </a:solidFill>
              </a:rPr>
              <a:t>Further </a:t>
            </a:r>
            <a:r>
              <a:rPr lang="en-US" b="1" dirty="0">
                <a:solidFill>
                  <a:schemeClr val="accent2">
                    <a:lumMod val="50000"/>
                  </a:schemeClr>
                </a:solidFill>
              </a:rPr>
              <a:t>YOUR</a:t>
            </a:r>
            <a:r>
              <a:rPr lang="en-US" dirty="0">
                <a:solidFill>
                  <a:schemeClr val="accent2">
                    <a:lumMod val="50000"/>
                  </a:schemeClr>
                </a:solidFill>
              </a:rPr>
              <a:t> education for a better future</a:t>
            </a:r>
          </a:p>
          <a:p>
            <a:pPr algn="l"/>
            <a:endParaRPr lang="en-US" dirty="0">
              <a:solidFill>
                <a:schemeClr val="accent2">
                  <a:lumMod val="50000"/>
                </a:schemeClr>
              </a:solidFill>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04800"/>
            <a:ext cx="7772400" cy="1066800"/>
          </a:xfrm>
        </p:spPr>
        <p:txBody>
          <a:bodyPr>
            <a:normAutofit fontScale="90000"/>
          </a:bodyPr>
          <a:lstStyle/>
          <a:p>
            <a:r>
              <a:rPr lang="en-US" dirty="0"/>
              <a:t>How Will I Receive My Financial Aid?</a:t>
            </a:r>
          </a:p>
        </p:txBody>
      </p:sp>
      <p:sp>
        <p:nvSpPr>
          <p:cNvPr id="3" name="Subtitle 2"/>
          <p:cNvSpPr>
            <a:spLocks noGrp="1"/>
          </p:cNvSpPr>
          <p:nvPr>
            <p:ph type="subTitle" idx="1"/>
          </p:nvPr>
        </p:nvSpPr>
        <p:spPr>
          <a:xfrm>
            <a:off x="152400" y="1447800"/>
            <a:ext cx="8915400" cy="4114800"/>
          </a:xfrm>
        </p:spPr>
        <p:txBody>
          <a:bodyPr>
            <a:normAutofit fontScale="92500"/>
          </a:bodyPr>
          <a:lstStyle/>
          <a:p>
            <a:r>
              <a:rPr lang="en-US" dirty="0">
                <a:solidFill>
                  <a:schemeClr val="accent2">
                    <a:lumMod val="50000"/>
                  </a:schemeClr>
                </a:solidFill>
              </a:rPr>
              <a:t>Refunds will be distributed by check or Direct Deposit. Checks will be automatically mailed to the address on file with Admissions and Records. In order to receive Direct Deposit, you must register your bank account information at the </a:t>
            </a:r>
            <a:r>
              <a:rPr lang="en-US" dirty="0" err="1">
                <a:solidFill>
                  <a:schemeClr val="accent2">
                    <a:lumMod val="50000"/>
                  </a:schemeClr>
                </a:solidFill>
              </a:rPr>
              <a:t>TouchNet</a:t>
            </a:r>
            <a:r>
              <a:rPr lang="en-US" dirty="0">
                <a:solidFill>
                  <a:schemeClr val="accent2">
                    <a:lumMod val="50000"/>
                  </a:schemeClr>
                </a:solidFill>
              </a:rPr>
              <a:t> website listed below.</a:t>
            </a:r>
          </a:p>
          <a:p>
            <a:endParaRPr lang="en-US" dirty="0">
              <a:solidFill>
                <a:schemeClr val="accent2">
                  <a:lumMod val="50000"/>
                </a:schemeClr>
              </a:solidFill>
            </a:endParaRPr>
          </a:p>
          <a:p>
            <a:r>
              <a:rPr lang="en-US" dirty="0">
                <a:solidFill>
                  <a:schemeClr val="accent2">
                    <a:lumMod val="50000"/>
                  </a:schemeClr>
                </a:solidFill>
              </a:rPr>
              <a:t>https://secure.touchnet.net/C21487_tsa/web/login.jsp</a:t>
            </a:r>
          </a:p>
          <a:p>
            <a:endParaRPr lang="en-US" dirty="0">
              <a:solidFill>
                <a:schemeClr val="accent2">
                  <a:lumMod val="50000"/>
                </a:schemeClr>
              </a:solidFill>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7200" y="1524001"/>
            <a:ext cx="5181601" cy="3886200"/>
          </a:xfrm>
          <a:prstGeom prst="rect">
            <a:avLst/>
          </a:prstGeom>
        </p:spPr>
      </p:pic>
      <p:sp>
        <p:nvSpPr>
          <p:cNvPr id="2" name="Title 1"/>
          <p:cNvSpPr>
            <a:spLocks noGrp="1"/>
          </p:cNvSpPr>
          <p:nvPr>
            <p:ph type="ctrTitle"/>
          </p:nvPr>
        </p:nvSpPr>
        <p:spPr>
          <a:xfrm>
            <a:off x="685800" y="457201"/>
            <a:ext cx="8229600" cy="1066800"/>
          </a:xfrm>
          <a:solidFill>
            <a:schemeClr val="bg1">
              <a:alpha val="68000"/>
            </a:schemeClr>
          </a:solidFill>
        </p:spPr>
        <p:txBody>
          <a:bodyPr>
            <a:normAutofit/>
          </a:bodyPr>
          <a:lstStyle/>
          <a:p>
            <a:r>
              <a:rPr lang="en-US" dirty="0"/>
              <a:t>Where is the Financial Aid Office?</a:t>
            </a:r>
          </a:p>
        </p:txBody>
      </p:sp>
      <p:sp>
        <p:nvSpPr>
          <p:cNvPr id="3" name="Subtitle 2"/>
          <p:cNvSpPr>
            <a:spLocks noGrp="1"/>
          </p:cNvSpPr>
          <p:nvPr>
            <p:ph type="subTitle" idx="1"/>
          </p:nvPr>
        </p:nvSpPr>
        <p:spPr>
          <a:xfrm>
            <a:off x="4667250" y="2133600"/>
            <a:ext cx="4171950" cy="3429000"/>
          </a:xfrm>
        </p:spPr>
        <p:txBody>
          <a:bodyPr>
            <a:normAutofit lnSpcReduction="10000"/>
          </a:bodyPr>
          <a:lstStyle/>
          <a:p>
            <a:r>
              <a:rPr lang="en-US" sz="2800" dirty="0">
                <a:solidFill>
                  <a:srgbClr val="4419F9"/>
                </a:solidFill>
              </a:rPr>
              <a:t>One College Centre</a:t>
            </a:r>
          </a:p>
          <a:p>
            <a:endParaRPr lang="en-US" sz="2800" dirty="0">
              <a:solidFill>
                <a:srgbClr val="4419F9"/>
              </a:solidFill>
            </a:endParaRPr>
          </a:p>
          <a:p>
            <a:r>
              <a:rPr lang="en-US" sz="2800" dirty="0">
                <a:solidFill>
                  <a:srgbClr val="4419F9"/>
                </a:solidFill>
              </a:rPr>
              <a:t>Monday - Thursday:</a:t>
            </a:r>
          </a:p>
          <a:p>
            <a:r>
              <a:rPr lang="en-US" sz="2800" dirty="0">
                <a:solidFill>
                  <a:srgbClr val="4419F9"/>
                </a:solidFill>
              </a:rPr>
              <a:t>8 a.m. - 6 p.m.</a:t>
            </a:r>
          </a:p>
          <a:p>
            <a:endParaRPr lang="en-US" sz="2800" dirty="0">
              <a:solidFill>
                <a:srgbClr val="4419F9"/>
              </a:solidFill>
            </a:endParaRPr>
          </a:p>
          <a:p>
            <a:r>
              <a:rPr lang="en-US" sz="2800" dirty="0">
                <a:solidFill>
                  <a:srgbClr val="4419F9"/>
                </a:solidFill>
              </a:rPr>
              <a:t>Friday:</a:t>
            </a:r>
          </a:p>
          <a:p>
            <a:r>
              <a:rPr lang="en-US" sz="2800" dirty="0">
                <a:solidFill>
                  <a:srgbClr val="4419F9"/>
                </a:solidFill>
              </a:rPr>
              <a:t>8 a.m. - Noon</a:t>
            </a:r>
          </a:p>
          <a:p>
            <a:endParaRPr lang="en-US" dirty="0">
              <a:solidFill>
                <a:srgbClr val="4419F9"/>
              </a:solidFill>
            </a:endParaRPr>
          </a:p>
          <a:p>
            <a:endParaRPr lang="en-US" dirty="0"/>
          </a:p>
          <a:p>
            <a:endParaRPr lang="en-US" dirty="0"/>
          </a:p>
          <a:p>
            <a:endParaRPr lang="en-US" dirty="0"/>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Questions???</a:t>
            </a:r>
          </a:p>
        </p:txBody>
      </p:sp>
      <p:sp>
        <p:nvSpPr>
          <p:cNvPr id="3" name="Content Placeholder 2"/>
          <p:cNvSpPr>
            <a:spLocks noGrp="1"/>
          </p:cNvSpPr>
          <p:nvPr>
            <p:ph idx="1"/>
          </p:nvPr>
        </p:nvSpPr>
        <p:spPr/>
        <p:txBody>
          <a:bodyPr>
            <a:normAutofit/>
          </a:bodyPr>
          <a:lstStyle/>
          <a:p>
            <a:pPr marL="0" indent="0" algn="ctr">
              <a:buNone/>
            </a:pPr>
            <a:r>
              <a:rPr lang="en-US" dirty="0"/>
              <a:t>Keep an eye out for upcoming </a:t>
            </a:r>
            <a:br>
              <a:rPr lang="en-US" dirty="0"/>
            </a:br>
            <a:r>
              <a:rPr lang="en-US" dirty="0"/>
              <a:t>Financial Aid Workshops. </a:t>
            </a:r>
            <a:br>
              <a:rPr lang="en-US" dirty="0"/>
            </a:br>
            <a:endParaRPr lang="en-US" dirty="0"/>
          </a:p>
          <a:p>
            <a:pPr marL="0" indent="0" algn="ctr">
              <a:buNone/>
            </a:pPr>
            <a:r>
              <a:rPr lang="en-US" dirty="0"/>
              <a:t>Location and </a:t>
            </a:r>
            <a:r>
              <a:rPr lang="en-US" dirty="0" smtClean="0"/>
              <a:t>time </a:t>
            </a:r>
            <a:r>
              <a:rPr lang="en-US" dirty="0"/>
              <a:t>will be sent out through the Temple College </a:t>
            </a:r>
            <a:r>
              <a:rPr lang="en-US"/>
              <a:t>email </a:t>
            </a:r>
            <a:r>
              <a:rPr lang="en-US" smtClean="0"/>
              <a:t>system.</a:t>
            </a:r>
            <a:endParaRPr lang="en-US" dirty="0"/>
          </a:p>
        </p:txBody>
      </p:sp>
    </p:spTree>
    <p:extLst>
      <p:ext uri="{BB962C8B-B14F-4D97-AF65-F5344CB8AC3E}">
        <p14:creationId xmlns:p14="http://schemas.microsoft.com/office/powerpoint/2010/main" val="3899836857"/>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2294</TotalTime>
  <Words>594</Words>
  <Application>Microsoft Office PowerPoint</Application>
  <PresentationFormat>On-screen Show (4:3)</PresentationFormat>
  <Paragraphs>80</Paragraphs>
  <Slides>9</Slides>
  <Notes>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9</vt:i4>
      </vt:variant>
    </vt:vector>
  </HeadingPairs>
  <TitlesOfParts>
    <vt:vector size="12" baseType="lpstr">
      <vt:lpstr>Arial</vt:lpstr>
      <vt:lpstr>Calibri</vt:lpstr>
      <vt:lpstr>Office Theme</vt:lpstr>
      <vt:lpstr>PowerPoint Presentation</vt:lpstr>
      <vt:lpstr>FINANCIAL AID 101</vt:lpstr>
      <vt:lpstr>What is Financial Aid?</vt:lpstr>
      <vt:lpstr>How Do I Get Financial Aid?</vt:lpstr>
      <vt:lpstr>When Do I Apply for Financial Aid?</vt:lpstr>
      <vt:lpstr>Why Apply for Financial Aid?</vt:lpstr>
      <vt:lpstr>How Will I Receive My Financial Aid?</vt:lpstr>
      <vt:lpstr>Where is the Financial Aid Office?</vt:lpstr>
      <vt:lpstr>Questions???</vt:lpstr>
    </vt:vector>
  </TitlesOfParts>
  <Company>Temple College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Orientation Slideshow 5 - Financial Aid</dc:title>
  <dc:creator>quigleyc881</dc:creator>
  <cp:lastModifiedBy>Lemmons Steve</cp:lastModifiedBy>
  <cp:revision>78</cp:revision>
  <dcterms:created xsi:type="dcterms:W3CDTF">2010-09-07T16:19:42Z</dcterms:created>
  <dcterms:modified xsi:type="dcterms:W3CDTF">2018-08-13T19:06:12Z</dcterms:modified>
</cp:coreProperties>
</file>