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19"/>
  </p:notesMasterIdLst>
  <p:handoutMasterIdLst>
    <p:handoutMasterId r:id="rId20"/>
  </p:handoutMasterIdLst>
  <p:sldIdLst>
    <p:sldId id="256" r:id="rId3"/>
    <p:sldId id="267" r:id="rId4"/>
    <p:sldId id="268" r:id="rId5"/>
    <p:sldId id="278" r:id="rId6"/>
    <p:sldId id="270" r:id="rId7"/>
    <p:sldId id="271" r:id="rId8"/>
    <p:sldId id="272" r:id="rId9"/>
    <p:sldId id="276" r:id="rId10"/>
    <p:sldId id="281" r:id="rId11"/>
    <p:sldId id="282" r:id="rId12"/>
    <p:sldId id="275" r:id="rId13"/>
    <p:sldId id="257" r:id="rId14"/>
    <p:sldId id="266" r:id="rId15"/>
    <p:sldId id="258" r:id="rId16"/>
    <p:sldId id="259" r:id="rId17"/>
    <p:sldId id="277" r:id="rId18"/>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824" autoAdjust="0"/>
  </p:normalViewPr>
  <p:slideViewPr>
    <p:cSldViewPr>
      <p:cViewPr varScale="1">
        <p:scale>
          <a:sx n="88" d="100"/>
          <a:sy n="88" d="100"/>
        </p:scale>
        <p:origin x="-120" y="-144"/>
      </p:cViewPr>
      <p:guideLst>
        <p:guide orient="horz" pos="2160"/>
        <p:guide pos="2880"/>
      </p:guideLst>
    </p:cSldViewPr>
  </p:slideViewPr>
  <p:outlineViewPr>
    <p:cViewPr>
      <p:scale>
        <a:sx n="33" d="100"/>
        <a:sy n="33" d="100"/>
      </p:scale>
      <p:origin x="0" y="5856"/>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108" d="100"/>
          <a:sy n="108" d="100"/>
        </p:scale>
        <p:origin x="-1644" y="-84"/>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748" cy="349911"/>
          </a:xfrm>
          <a:prstGeom prst="rect">
            <a:avLst/>
          </a:prstGeom>
        </p:spPr>
        <p:txBody>
          <a:bodyPr vert="horz" lIns="93172" tIns="46586" rIns="93172" bIns="46586"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sz="quarter" idx="1"/>
          </p:nvPr>
        </p:nvSpPr>
        <p:spPr>
          <a:xfrm>
            <a:off x="5266115" y="1"/>
            <a:ext cx="4028748" cy="349911"/>
          </a:xfrm>
          <a:prstGeom prst="rect">
            <a:avLst/>
          </a:prstGeom>
        </p:spPr>
        <p:txBody>
          <a:bodyPr vert="horz" lIns="93172" tIns="46586" rIns="93172" bIns="46586" rtlCol="0"/>
          <a:lstStyle>
            <a:lvl1pPr algn="r" fontAlgn="auto">
              <a:spcBef>
                <a:spcPts val="0"/>
              </a:spcBef>
              <a:spcAft>
                <a:spcPts val="0"/>
              </a:spcAft>
              <a:defRPr sz="1300">
                <a:latin typeface="+mn-lt"/>
                <a:cs typeface="+mn-cs"/>
              </a:defRPr>
            </a:lvl1pPr>
          </a:lstStyle>
          <a:p>
            <a:pPr>
              <a:defRPr/>
            </a:pPr>
            <a:fld id="{31650449-C21F-4B7E-A3F8-63B9B77337DE}" type="datetimeFigureOut">
              <a:rPr lang="en-US"/>
              <a:pPr>
                <a:defRPr/>
              </a:pPr>
              <a:t>8/14/2017</a:t>
            </a:fld>
            <a:endParaRPr lang="en-US"/>
          </a:p>
        </p:txBody>
      </p:sp>
      <p:sp>
        <p:nvSpPr>
          <p:cNvPr id="4" name="Footer Placeholder 3"/>
          <p:cNvSpPr>
            <a:spLocks noGrp="1"/>
          </p:cNvSpPr>
          <p:nvPr>
            <p:ph type="ftr" sz="quarter" idx="2"/>
          </p:nvPr>
        </p:nvSpPr>
        <p:spPr>
          <a:xfrm>
            <a:off x="0" y="6658968"/>
            <a:ext cx="4028748" cy="349911"/>
          </a:xfrm>
          <a:prstGeom prst="rect">
            <a:avLst/>
          </a:prstGeom>
        </p:spPr>
        <p:txBody>
          <a:bodyPr vert="horz" lIns="93172" tIns="46586" rIns="93172" bIns="46586" rtlCol="0" anchor="b"/>
          <a:lstStyle>
            <a:lvl1pPr algn="l" fontAlgn="auto">
              <a:spcBef>
                <a:spcPts val="0"/>
              </a:spcBef>
              <a:spcAft>
                <a:spcPts val="0"/>
              </a:spcAft>
              <a:defRPr sz="13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5266115" y="6658968"/>
            <a:ext cx="4028748" cy="349911"/>
          </a:xfrm>
          <a:prstGeom prst="rect">
            <a:avLst/>
          </a:prstGeom>
        </p:spPr>
        <p:txBody>
          <a:bodyPr vert="horz" wrap="square" lIns="93172" tIns="46586" rIns="93172" bIns="46586" numCol="1" anchor="b" anchorCtr="0" compatLnSpc="1">
            <a:prstTxWarp prst="textNoShape">
              <a:avLst/>
            </a:prstTxWarp>
          </a:bodyPr>
          <a:lstStyle>
            <a:lvl1pPr algn="r">
              <a:defRPr sz="1300">
                <a:latin typeface="Calibri" panose="020F0502020204030204" pitchFamily="34" charset="0"/>
              </a:defRPr>
            </a:lvl1pPr>
          </a:lstStyle>
          <a:p>
            <a:fld id="{AE3CD286-10D5-42A5-AB20-2D43C0A33800}" type="slidenum">
              <a:rPr lang="en-US" altLang="en-US"/>
              <a:pPr/>
              <a:t>‹#›</a:t>
            </a:fld>
            <a:endParaRPr lang="en-US" altLang="en-US"/>
          </a:p>
        </p:txBody>
      </p:sp>
    </p:spTree>
    <p:extLst>
      <p:ext uri="{BB962C8B-B14F-4D97-AF65-F5344CB8AC3E}">
        <p14:creationId xmlns:p14="http://schemas.microsoft.com/office/powerpoint/2010/main" val="1658855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748" cy="349911"/>
          </a:xfrm>
          <a:prstGeom prst="rect">
            <a:avLst/>
          </a:prstGeom>
        </p:spPr>
        <p:txBody>
          <a:bodyPr vert="horz" lIns="88139" tIns="44070" rIns="88139" bIns="4407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5266115" y="1"/>
            <a:ext cx="4028748" cy="349911"/>
          </a:xfrm>
          <a:prstGeom prst="rect">
            <a:avLst/>
          </a:prstGeom>
        </p:spPr>
        <p:txBody>
          <a:bodyPr vert="horz" lIns="88139" tIns="44070" rIns="88139" bIns="44070" rtlCol="0"/>
          <a:lstStyle>
            <a:lvl1pPr algn="r">
              <a:defRPr sz="1200">
                <a:latin typeface="Arial" charset="0"/>
                <a:cs typeface="Arial" charset="0"/>
              </a:defRPr>
            </a:lvl1pPr>
          </a:lstStyle>
          <a:p>
            <a:pPr>
              <a:defRPr/>
            </a:pPr>
            <a:fld id="{28601269-4024-4B9D-9E75-CFD09296279C}" type="datetimeFigureOut">
              <a:rPr lang="en-US"/>
              <a:pPr>
                <a:defRPr/>
              </a:pPr>
              <a:t>8/14/2017</a:t>
            </a:fld>
            <a:endParaRPr lang="en-US"/>
          </a:p>
        </p:txBody>
      </p:sp>
      <p:sp>
        <p:nvSpPr>
          <p:cNvPr id="4" name="Slide Image Placeholder 3"/>
          <p:cNvSpPr>
            <a:spLocks noGrp="1" noRot="1" noChangeAspect="1"/>
          </p:cNvSpPr>
          <p:nvPr>
            <p:ph type="sldImg" idx="2"/>
          </p:nvPr>
        </p:nvSpPr>
        <p:spPr>
          <a:xfrm>
            <a:off x="2895600" y="527050"/>
            <a:ext cx="3505200" cy="2628900"/>
          </a:xfrm>
          <a:prstGeom prst="rect">
            <a:avLst/>
          </a:prstGeom>
          <a:noFill/>
          <a:ln w="12700">
            <a:solidFill>
              <a:prstClr val="black"/>
            </a:solidFill>
          </a:ln>
        </p:spPr>
        <p:txBody>
          <a:bodyPr vert="horz" lIns="88139" tIns="44070" rIns="88139" bIns="44070" rtlCol="0" anchor="ctr"/>
          <a:lstStyle/>
          <a:p>
            <a:pPr lvl="0"/>
            <a:endParaRPr lang="en-US" noProof="0" smtClean="0"/>
          </a:p>
        </p:txBody>
      </p:sp>
      <p:sp>
        <p:nvSpPr>
          <p:cNvPr id="5" name="Notes Placeholder 4"/>
          <p:cNvSpPr>
            <a:spLocks noGrp="1"/>
          </p:cNvSpPr>
          <p:nvPr>
            <p:ph type="body" sz="quarter" idx="3"/>
          </p:nvPr>
        </p:nvSpPr>
        <p:spPr>
          <a:xfrm>
            <a:off x="929948" y="3330245"/>
            <a:ext cx="7436505" cy="3153767"/>
          </a:xfrm>
          <a:prstGeom prst="rect">
            <a:avLst/>
          </a:prstGeom>
        </p:spPr>
        <p:txBody>
          <a:bodyPr vert="horz" lIns="88139" tIns="44070" rIns="88139" bIns="4407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658968"/>
            <a:ext cx="4028748" cy="349911"/>
          </a:xfrm>
          <a:prstGeom prst="rect">
            <a:avLst/>
          </a:prstGeom>
        </p:spPr>
        <p:txBody>
          <a:bodyPr vert="horz" lIns="88139" tIns="44070" rIns="88139" bIns="4407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5266115" y="6658968"/>
            <a:ext cx="4028748" cy="349911"/>
          </a:xfrm>
          <a:prstGeom prst="rect">
            <a:avLst/>
          </a:prstGeom>
        </p:spPr>
        <p:txBody>
          <a:bodyPr vert="horz" wrap="square" lIns="88139" tIns="44070" rIns="88139" bIns="44070" numCol="1" anchor="b" anchorCtr="0" compatLnSpc="1">
            <a:prstTxWarp prst="textNoShape">
              <a:avLst/>
            </a:prstTxWarp>
          </a:bodyPr>
          <a:lstStyle>
            <a:lvl1pPr algn="r">
              <a:defRPr sz="1200"/>
            </a:lvl1pPr>
          </a:lstStyle>
          <a:p>
            <a:fld id="{37CF9A28-E434-4605-B14E-79BB65F55F2F}" type="slidenum">
              <a:rPr lang="en-US" altLang="en-US"/>
              <a:pPr/>
              <a:t>‹#›</a:t>
            </a:fld>
            <a:endParaRPr lang="en-US" altLang="en-US"/>
          </a:p>
        </p:txBody>
      </p:sp>
    </p:spTree>
    <p:extLst>
      <p:ext uri="{BB962C8B-B14F-4D97-AF65-F5344CB8AC3E}">
        <p14:creationId xmlns:p14="http://schemas.microsoft.com/office/powerpoint/2010/main" val="2166189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Let’s take a minute to discuss</a:t>
            </a:r>
          </a:p>
          <a:p>
            <a:pPr eaLnBrk="1" hangingPunct="1"/>
            <a:r>
              <a:rPr lang="en-US" altLang="en-US" dirty="0" smtClean="0"/>
              <a:t>The Testing Center, Tutoring, Success</a:t>
            </a:r>
            <a:r>
              <a:rPr lang="en-US" altLang="en-US" baseline="0" dirty="0" smtClean="0"/>
              <a:t> Coaches, and Computer labs on campus.</a:t>
            </a:r>
            <a:r>
              <a:rPr lang="en-US" altLang="en-US" dirty="0" smtClean="0"/>
              <a:t/>
            </a:r>
            <a:br>
              <a:rPr lang="en-US" altLang="en-US" dirty="0" smtClean="0"/>
            </a:br>
            <a:endParaRPr lang="en-US" altLang="en-US" dirty="0"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911769-A7AB-438F-BDC1-6A67638D38F1}" type="slidenum">
              <a:rPr lang="en-US" altLang="en-US"/>
              <a:pPr eaLnBrk="1" hangingPunct="1"/>
              <a:t>1</a:t>
            </a:fld>
            <a:endParaRPr lang="en-US" altLang="en-US"/>
          </a:p>
        </p:txBody>
      </p:sp>
    </p:spTree>
    <p:extLst>
      <p:ext uri="{BB962C8B-B14F-4D97-AF65-F5344CB8AC3E}">
        <p14:creationId xmlns:p14="http://schemas.microsoft.com/office/powerpoint/2010/main" val="608894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CF9A28-E434-4605-B14E-79BB65F55F2F}" type="slidenum">
              <a:rPr lang="en-US" altLang="en-US" smtClean="0"/>
              <a:pPr/>
              <a:t>2</a:t>
            </a:fld>
            <a:endParaRPr lang="en-US" altLang="en-US"/>
          </a:p>
        </p:txBody>
      </p:sp>
    </p:spTree>
    <p:extLst>
      <p:ext uri="{BB962C8B-B14F-4D97-AF65-F5344CB8AC3E}">
        <p14:creationId xmlns:p14="http://schemas.microsoft.com/office/powerpoint/2010/main" val="1267223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The Testing  center is where you go to take standardized tests, and some instructors</a:t>
            </a:r>
            <a:r>
              <a:rPr lang="en-US" altLang="en-US" baseline="0" dirty="0" smtClean="0"/>
              <a:t> will have you take class exams in the testing center as well.</a:t>
            </a:r>
            <a:endParaRPr lang="en-US" alt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12939D-B225-4239-AD12-BC8F68D8575C}" type="slidenum">
              <a:rPr lang="en-US" altLang="en-US"/>
              <a:pPr eaLnBrk="1" hangingPunct="1"/>
              <a:t>3</a:t>
            </a:fld>
            <a:endParaRPr lang="en-US" altLang="en-US"/>
          </a:p>
        </p:txBody>
      </p:sp>
    </p:spTree>
    <p:extLst>
      <p:ext uri="{BB962C8B-B14F-4D97-AF65-F5344CB8AC3E}">
        <p14:creationId xmlns:p14="http://schemas.microsoft.com/office/powerpoint/2010/main" val="7419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You can take a test anytime the Center is open, Monday – Thursday from 8:00 AM to 8:00 PM, and Friday 8:00 AM </a:t>
            </a:r>
            <a:r>
              <a:rPr lang="en-US" altLang="en-US" baseline="0" dirty="0" smtClean="0"/>
              <a:t> TO </a:t>
            </a:r>
            <a:r>
              <a:rPr lang="en-US" altLang="en-US" dirty="0" smtClean="0"/>
              <a:t>noon. Some occasional</a:t>
            </a:r>
            <a:r>
              <a:rPr lang="en-US" altLang="en-US" baseline="0" dirty="0" smtClean="0"/>
              <a:t> Saturday testing may be available.</a:t>
            </a:r>
            <a:r>
              <a:rPr lang="en-US" altLang="en-US" dirty="0" smtClean="0"/>
              <a:t> </a:t>
            </a:r>
            <a:br>
              <a:rPr lang="en-US" altLang="en-US" dirty="0" smtClean="0"/>
            </a:br>
            <a:r>
              <a:rPr lang="en-US" altLang="en-US" dirty="0" smtClean="0"/>
              <a:t>No appointment needed. PLEASE</a:t>
            </a:r>
            <a:r>
              <a:rPr lang="en-US" altLang="en-US" baseline="0" dirty="0" smtClean="0"/>
              <a:t> CHECK OUR WEBSITE FOR DETAILED INFORMATION ABOUT OUR TESTING SCHEDULE.</a:t>
            </a:r>
            <a:r>
              <a:rPr lang="en-US" altLang="en-US" dirty="0" smtClean="0"/>
              <a:t/>
            </a:r>
            <a:br>
              <a:rPr lang="en-US" altLang="en-US" dirty="0" smtClean="0"/>
            </a:br>
            <a:r>
              <a:rPr lang="en-US" altLang="en-US" dirty="0" smtClean="0"/>
              <a:t/>
            </a:r>
            <a:br>
              <a:rPr lang="en-US" altLang="en-US" dirty="0" smtClean="0"/>
            </a:br>
            <a:r>
              <a:rPr lang="en-US" altLang="en-US" dirty="0" smtClean="0"/>
              <a:t>You do need to start early enough to finish the test before closing time. </a:t>
            </a:r>
            <a:r>
              <a:rPr lang="en-US" dirty="0"/>
              <a:t>No test can be started in the last 45 minutes of the business day.</a:t>
            </a:r>
            <a:endParaRPr lang="en-US" altLang="en-US" dirty="0"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6130" indent="-275434" eaLnBrk="0" hangingPunct="0">
              <a:spcBef>
                <a:spcPct val="30000"/>
              </a:spcBef>
              <a:defRPr sz="1200">
                <a:solidFill>
                  <a:schemeClr val="tx1"/>
                </a:solidFill>
                <a:latin typeface="Calibri" pitchFamily="34" charset="0"/>
              </a:defRPr>
            </a:lvl2pPr>
            <a:lvl3pPr marL="1101738" indent="-220348" eaLnBrk="0" hangingPunct="0">
              <a:spcBef>
                <a:spcPct val="30000"/>
              </a:spcBef>
              <a:defRPr sz="1200">
                <a:solidFill>
                  <a:schemeClr val="tx1"/>
                </a:solidFill>
                <a:latin typeface="Calibri" pitchFamily="34" charset="0"/>
              </a:defRPr>
            </a:lvl3pPr>
            <a:lvl4pPr marL="1542433" indent="-220348" eaLnBrk="0" hangingPunct="0">
              <a:spcBef>
                <a:spcPct val="30000"/>
              </a:spcBef>
              <a:defRPr sz="1200">
                <a:solidFill>
                  <a:schemeClr val="tx1"/>
                </a:solidFill>
                <a:latin typeface="Calibri" pitchFamily="34" charset="0"/>
              </a:defRPr>
            </a:lvl4pPr>
            <a:lvl5pPr marL="1983128" indent="-220348" eaLnBrk="0" hangingPunct="0">
              <a:spcBef>
                <a:spcPct val="30000"/>
              </a:spcBef>
              <a:defRPr sz="1200">
                <a:solidFill>
                  <a:schemeClr val="tx1"/>
                </a:solidFill>
                <a:latin typeface="Calibri" pitchFamily="34" charset="0"/>
              </a:defRPr>
            </a:lvl5pPr>
            <a:lvl6pPr marL="2423823" indent="-220348" eaLnBrk="0" fontAlgn="base" hangingPunct="0">
              <a:spcBef>
                <a:spcPct val="30000"/>
              </a:spcBef>
              <a:spcAft>
                <a:spcPct val="0"/>
              </a:spcAft>
              <a:defRPr sz="1200">
                <a:solidFill>
                  <a:schemeClr val="tx1"/>
                </a:solidFill>
                <a:latin typeface="Calibri" pitchFamily="34" charset="0"/>
              </a:defRPr>
            </a:lvl6pPr>
            <a:lvl7pPr marL="2864518" indent="-220348" eaLnBrk="0" fontAlgn="base" hangingPunct="0">
              <a:spcBef>
                <a:spcPct val="30000"/>
              </a:spcBef>
              <a:spcAft>
                <a:spcPct val="0"/>
              </a:spcAft>
              <a:defRPr sz="1200">
                <a:solidFill>
                  <a:schemeClr val="tx1"/>
                </a:solidFill>
                <a:latin typeface="Calibri" pitchFamily="34" charset="0"/>
              </a:defRPr>
            </a:lvl7pPr>
            <a:lvl8pPr marL="3305213" indent="-220348" eaLnBrk="0" fontAlgn="base" hangingPunct="0">
              <a:spcBef>
                <a:spcPct val="30000"/>
              </a:spcBef>
              <a:spcAft>
                <a:spcPct val="0"/>
              </a:spcAft>
              <a:defRPr sz="1200">
                <a:solidFill>
                  <a:schemeClr val="tx1"/>
                </a:solidFill>
                <a:latin typeface="Calibri" pitchFamily="34" charset="0"/>
              </a:defRPr>
            </a:lvl8pPr>
            <a:lvl9pPr marL="3745908" indent="-22034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0EA1FD6-36BA-4BCA-A9D1-25643AC1AA4E}" type="slidenum">
              <a:rPr lang="en-US" altLang="en-US" smtClean="0">
                <a:latin typeface="Arial" charset="0"/>
              </a:rPr>
              <a:pPr eaLnBrk="1" hangingPunct="1">
                <a:spcBef>
                  <a:spcPct val="0"/>
                </a:spcBef>
              </a:pPr>
              <a:t>4</a:t>
            </a:fld>
            <a:endParaRPr lang="en-US" altLang="en-US" smtClean="0">
              <a:latin typeface="Arial" charset="0"/>
            </a:endParaRPr>
          </a:p>
        </p:txBody>
      </p:sp>
    </p:spTree>
    <p:extLst>
      <p:ext uri="{BB962C8B-B14F-4D97-AF65-F5344CB8AC3E}">
        <p14:creationId xmlns:p14="http://schemas.microsoft.com/office/powerpoint/2010/main" val="75501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A valid photo ID is required for all tests</a:t>
            </a:r>
            <a:br>
              <a:rPr lang="en-US" altLang="en-US" smtClean="0"/>
            </a:br>
            <a:r>
              <a:rPr lang="en-US" altLang="en-US" smtClean="0"/>
              <a:t>No ID, no Test.</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B3A3A8-9F29-40DB-AA23-4F65A58C7B6F}" type="slidenum">
              <a:rPr lang="en-US" altLang="en-US"/>
              <a:pPr eaLnBrk="1" hangingPunct="1"/>
              <a:t>5</a:t>
            </a:fld>
            <a:endParaRPr lang="en-US" altLang="en-US"/>
          </a:p>
        </p:txBody>
      </p:sp>
    </p:spTree>
    <p:extLst>
      <p:ext uri="{BB962C8B-B14F-4D97-AF65-F5344CB8AC3E}">
        <p14:creationId xmlns:p14="http://schemas.microsoft.com/office/powerpoint/2010/main" val="3601180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More information is available on the Testing Center Website, at</a:t>
            </a:r>
            <a:r>
              <a:rPr lang="en-US" altLang="en-US" baseline="0" dirty="0" smtClean="0"/>
              <a:t> www.templejc.edu</a:t>
            </a:r>
            <a:r>
              <a:rPr lang="en-US" altLang="en-US" dirty="0" smtClean="0"/>
              <a:t>. Scroll over admissions, or resources and click on testing center.</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0C7BBC-8737-4495-86EA-F93362ADCDAB}" type="slidenum">
              <a:rPr lang="en-US" altLang="en-US"/>
              <a:pPr eaLnBrk="1" hangingPunct="1"/>
              <a:t>6</a:t>
            </a:fld>
            <a:endParaRPr lang="en-US" altLang="en-US"/>
          </a:p>
        </p:txBody>
      </p:sp>
    </p:spTree>
    <p:extLst>
      <p:ext uri="{BB962C8B-B14F-4D97-AF65-F5344CB8AC3E}">
        <p14:creationId xmlns:p14="http://schemas.microsoft.com/office/powerpoint/2010/main" val="264479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The Testing Center is located  in </a:t>
            </a:r>
            <a:br>
              <a:rPr lang="en-US" altLang="en-US" dirty="0" smtClean="0"/>
            </a:br>
            <a:r>
              <a:rPr lang="en-US" altLang="en-US" dirty="0" smtClean="0"/>
              <a:t>Student</a:t>
            </a:r>
            <a:r>
              <a:rPr lang="en-US" altLang="en-US" baseline="0" dirty="0" smtClean="0"/>
              <a:t> Success Center</a:t>
            </a:r>
            <a:r>
              <a:rPr lang="en-US" altLang="en-US" dirty="0" smtClean="0"/>
              <a:t>, SSDC, RM</a:t>
            </a:r>
            <a:r>
              <a:rPr lang="en-US" altLang="en-US" baseline="0" dirty="0" smtClean="0"/>
              <a:t> 3613</a:t>
            </a:r>
            <a:r>
              <a:rPr lang="en-US" altLang="en-US" dirty="0" smtClean="0"/>
              <a:t>.</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53BD7A-D6F0-4727-BC39-7557F12D3EE7}" type="slidenum">
              <a:rPr lang="en-US" altLang="en-US"/>
              <a:pPr eaLnBrk="1" hangingPunct="1"/>
              <a:t>7</a:t>
            </a:fld>
            <a:endParaRPr lang="en-US" altLang="en-US"/>
          </a:p>
        </p:txBody>
      </p:sp>
    </p:spTree>
    <p:extLst>
      <p:ext uri="{BB962C8B-B14F-4D97-AF65-F5344CB8AC3E}">
        <p14:creationId xmlns:p14="http://schemas.microsoft.com/office/powerpoint/2010/main" val="1213279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EWCHEC-</a:t>
            </a:r>
            <a:r>
              <a:rPr lang="en-US" dirty="0" err="1" smtClean="0"/>
              <a:t>Hutto</a:t>
            </a:r>
            <a:r>
              <a:rPr lang="en-US" baseline="0" dirty="0" smtClean="0"/>
              <a:t> testing is done by appointment only. Please call 512-759-5925 to schedule an appointment, or for more information about testing in </a:t>
            </a:r>
            <a:r>
              <a:rPr lang="en-US" baseline="0" dirty="0" err="1" smtClean="0"/>
              <a:t>Hutto</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37CF9A28-E434-4605-B14E-79BB65F55F2F}" type="slidenum">
              <a:rPr lang="en-US" altLang="en-US" smtClean="0"/>
              <a:pPr/>
              <a:t>8</a:t>
            </a:fld>
            <a:endParaRPr lang="en-US" altLang="en-US"/>
          </a:p>
        </p:txBody>
      </p:sp>
    </p:spTree>
    <p:extLst>
      <p:ext uri="{BB962C8B-B14F-4D97-AF65-F5344CB8AC3E}">
        <p14:creationId xmlns:p14="http://schemas.microsoft.com/office/powerpoint/2010/main" val="1814057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Temple College offers free tutoring for students. Located in the Student Success Center, the Writing Center and Math Tutoring Center can assist students with coursework that has been assigned in their classes. No appointment is needed for tutoring. </a:t>
            </a:r>
            <a:endParaRPr lang="en-US" dirty="0"/>
          </a:p>
        </p:txBody>
      </p:sp>
      <p:sp>
        <p:nvSpPr>
          <p:cNvPr id="4" name="Slide Number Placeholder 3"/>
          <p:cNvSpPr>
            <a:spLocks noGrp="1"/>
          </p:cNvSpPr>
          <p:nvPr>
            <p:ph type="sldNum" sz="quarter" idx="10"/>
          </p:nvPr>
        </p:nvSpPr>
        <p:spPr/>
        <p:txBody>
          <a:bodyPr/>
          <a:lstStyle/>
          <a:p>
            <a:fld id="{37CF9A28-E434-4605-B14E-79BB65F55F2F}" type="slidenum">
              <a:rPr lang="en-US" altLang="en-US" smtClean="0"/>
              <a:pPr/>
              <a:t>9</a:t>
            </a:fld>
            <a:endParaRPr lang="en-US" altLang="en-US"/>
          </a:p>
        </p:txBody>
      </p:sp>
    </p:spTree>
    <p:extLst>
      <p:ext uri="{BB962C8B-B14F-4D97-AF65-F5344CB8AC3E}">
        <p14:creationId xmlns:p14="http://schemas.microsoft.com/office/powerpoint/2010/main" val="1105447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Student Success Coaches at Temple College are a valuable resource to students. Do you need assistance with finding tutoring, time management, study skills, staying on track, or information about available resources on and off campus? The Success Coaches are here to answer these questions and many more. You can find a Success Coach on the 2nd floor of the Arnold Student Union building, or the 2nd floor of One College Centre across from advising.</a:t>
            </a:r>
            <a:endParaRPr lang="en-US" dirty="0"/>
          </a:p>
        </p:txBody>
      </p:sp>
      <p:sp>
        <p:nvSpPr>
          <p:cNvPr id="4" name="Slide Number Placeholder 3"/>
          <p:cNvSpPr>
            <a:spLocks noGrp="1"/>
          </p:cNvSpPr>
          <p:nvPr>
            <p:ph type="sldNum" sz="quarter" idx="10"/>
          </p:nvPr>
        </p:nvSpPr>
        <p:spPr/>
        <p:txBody>
          <a:bodyPr/>
          <a:lstStyle/>
          <a:p>
            <a:fld id="{37CF9A28-E434-4605-B14E-79BB65F55F2F}" type="slidenum">
              <a:rPr lang="en-US" altLang="en-US" smtClean="0"/>
              <a:pPr/>
              <a:t>10</a:t>
            </a:fld>
            <a:endParaRPr lang="en-US" altLang="en-US"/>
          </a:p>
        </p:txBody>
      </p:sp>
    </p:spTree>
    <p:extLst>
      <p:ext uri="{BB962C8B-B14F-4D97-AF65-F5344CB8AC3E}">
        <p14:creationId xmlns:p14="http://schemas.microsoft.com/office/powerpoint/2010/main" val="3553900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DISCUSS THE OPEN COMPUTER LAB</a:t>
            </a:r>
            <a:r>
              <a:rPr lang="en-US" baseline="0" dirty="0" smtClean="0"/>
              <a:t> on campus</a:t>
            </a:r>
            <a:endParaRPr lang="en-US" dirty="0"/>
          </a:p>
        </p:txBody>
      </p:sp>
      <p:sp>
        <p:nvSpPr>
          <p:cNvPr id="4" name="Slide Number Placeholder 3"/>
          <p:cNvSpPr>
            <a:spLocks noGrp="1"/>
          </p:cNvSpPr>
          <p:nvPr>
            <p:ph type="sldNum" sz="quarter" idx="10"/>
          </p:nvPr>
        </p:nvSpPr>
        <p:spPr/>
        <p:txBody>
          <a:bodyPr/>
          <a:lstStyle/>
          <a:p>
            <a:fld id="{37CF9A28-E434-4605-B14E-79BB65F55F2F}" type="slidenum">
              <a:rPr lang="en-US" altLang="en-US" smtClean="0"/>
              <a:pPr/>
              <a:t>11</a:t>
            </a:fld>
            <a:endParaRPr lang="en-US" altLang="en-US"/>
          </a:p>
        </p:txBody>
      </p:sp>
    </p:spTree>
    <p:extLst>
      <p:ext uri="{BB962C8B-B14F-4D97-AF65-F5344CB8AC3E}">
        <p14:creationId xmlns:p14="http://schemas.microsoft.com/office/powerpoint/2010/main" val="3612885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You do</a:t>
            </a:r>
            <a:r>
              <a:rPr lang="en-US" altLang="en-US" baseline="0" dirty="0" smtClean="0"/>
              <a:t> not</a:t>
            </a:r>
            <a:r>
              <a:rPr lang="en-US" altLang="en-US" dirty="0" smtClean="0"/>
              <a:t> have to use the testing center for most online tests, any Internet computer will do; but if you don’t have access to a computer, you have a couple of options to help you get your work done in</a:t>
            </a:r>
            <a:r>
              <a:rPr lang="en-US" altLang="en-US" baseline="0" dirty="0" smtClean="0"/>
              <a:t> the </a:t>
            </a:r>
            <a:r>
              <a:rPr lang="en-US" altLang="en-US" dirty="0" smtClean="0"/>
              <a:t>Watson Technical Center.</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CD2768-7E1D-4B89-9EFE-16500AA08D49}" type="slidenum">
              <a:rPr lang="en-US" altLang="en-US"/>
              <a:pPr eaLnBrk="1" hangingPunct="1"/>
              <a:t>12</a:t>
            </a:fld>
            <a:endParaRPr lang="en-US" altLang="en-US"/>
          </a:p>
        </p:txBody>
      </p:sp>
    </p:spTree>
    <p:extLst>
      <p:ext uri="{BB962C8B-B14F-4D97-AF65-F5344CB8AC3E}">
        <p14:creationId xmlns:p14="http://schemas.microsoft.com/office/powerpoint/2010/main" val="1534297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The Watson Technical Center is north of One College Centre, between 1</a:t>
            </a:r>
            <a:r>
              <a:rPr lang="en-US" altLang="en-US" baseline="30000" dirty="0" smtClean="0"/>
              <a:t>st</a:t>
            </a:r>
            <a:r>
              <a:rPr lang="en-US" altLang="en-US" dirty="0" smtClean="0"/>
              <a:t> and 5</a:t>
            </a:r>
            <a:r>
              <a:rPr lang="en-US" altLang="en-US" baseline="30000" dirty="0" smtClean="0"/>
              <a:t>th</a:t>
            </a:r>
            <a:r>
              <a:rPr lang="en-US" altLang="en-US" dirty="0" smtClean="0"/>
              <a:t> Street, by the Administration building.</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080D2E-9DF0-485F-BC7A-0001AF4D5869}" type="slidenum">
              <a:rPr lang="en-US" altLang="en-US"/>
              <a:pPr eaLnBrk="1" hangingPunct="1"/>
              <a:t>13</a:t>
            </a:fld>
            <a:endParaRPr lang="en-US" altLang="en-US"/>
          </a:p>
        </p:txBody>
      </p:sp>
    </p:spTree>
    <p:extLst>
      <p:ext uri="{BB962C8B-B14F-4D97-AF65-F5344CB8AC3E}">
        <p14:creationId xmlns:p14="http://schemas.microsoft.com/office/powerpoint/2010/main" val="59551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The Watson Technical Center Open Computer lab is located in room 501 and can be contacted</a:t>
            </a:r>
            <a:r>
              <a:rPr lang="en-US" altLang="en-US" baseline="0" dirty="0" smtClean="0"/>
              <a:t> at 254-298-8447</a:t>
            </a:r>
            <a:r>
              <a:rPr lang="en-US" altLang="en-US" dirty="0" smtClean="0"/>
              <a:t>. There are more than 30 computers available from early morning until late evening, Monday through Thursday, and Friday mornings</a:t>
            </a:r>
            <a:r>
              <a:rPr lang="en-US" altLang="en-US" baseline="0" dirty="0" smtClean="0"/>
              <a:t> during the Fall and Spring semesters.</a:t>
            </a:r>
            <a:r>
              <a:rPr lang="en-US" altLang="en-US" dirty="0" smtClean="0"/>
              <a:t> </a:t>
            </a:r>
            <a:br>
              <a:rPr lang="en-US" altLang="en-US" dirty="0" smtClean="0"/>
            </a:br>
            <a:r>
              <a:rPr lang="en-US" altLang="en-US" dirty="0" smtClean="0"/>
              <a:t>OMIT FRIDAY SLOT DURING SUMMER</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52B3E3-C40B-4440-A8EB-F168DC54823B}" type="slidenum">
              <a:rPr lang="en-US" altLang="en-US"/>
              <a:pPr eaLnBrk="1" hangingPunct="1"/>
              <a:t>14</a:t>
            </a:fld>
            <a:endParaRPr lang="en-US" altLang="en-US"/>
          </a:p>
        </p:txBody>
      </p:sp>
    </p:spTree>
    <p:extLst>
      <p:ext uri="{BB962C8B-B14F-4D97-AF65-F5344CB8AC3E}">
        <p14:creationId xmlns:p14="http://schemas.microsoft.com/office/powerpoint/2010/main" val="440704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The computers have web browsers and word processing software, plus printers, scanners, and many of the software programs required for your class. There is also a computer lab in the library for Sunday use.</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F50EDD-4022-4DDB-8440-306B9A16DADE}" type="slidenum">
              <a:rPr lang="en-US" altLang="en-US"/>
              <a:pPr eaLnBrk="1" hangingPunct="1"/>
              <a:t>15</a:t>
            </a:fld>
            <a:endParaRPr lang="en-US" altLang="en-US"/>
          </a:p>
        </p:txBody>
      </p:sp>
    </p:spTree>
    <p:extLst>
      <p:ext uri="{BB962C8B-B14F-4D97-AF65-F5344CB8AC3E}">
        <p14:creationId xmlns:p14="http://schemas.microsoft.com/office/powerpoint/2010/main" val="147075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Taylor</a:t>
            </a:r>
            <a:r>
              <a:rPr lang="en-US" altLang="en-US" baseline="0" dirty="0" smtClean="0"/>
              <a:t> and</a:t>
            </a:r>
            <a:r>
              <a:rPr lang="en-US" altLang="en-US" dirty="0" smtClean="0"/>
              <a:t> </a:t>
            </a:r>
            <a:r>
              <a:rPr lang="en-US" altLang="en-US" dirty="0" err="1" smtClean="0"/>
              <a:t>Hutto</a:t>
            </a:r>
            <a:r>
              <a:rPr lang="en-US" altLang="en-US" dirty="0" smtClean="0"/>
              <a:t> students can check with the front desk for times that the computer labs are open for student use</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16130" indent="-275434" eaLnBrk="0" hangingPunct="0">
              <a:defRPr>
                <a:solidFill>
                  <a:schemeClr val="tx1"/>
                </a:solidFill>
                <a:latin typeface="Arial" panose="020B0604020202020204" pitchFamily="34" charset="0"/>
                <a:cs typeface="Arial" panose="020B0604020202020204" pitchFamily="34" charset="0"/>
              </a:defRPr>
            </a:lvl2pPr>
            <a:lvl3pPr marL="1101738" indent="-220348" eaLnBrk="0" hangingPunct="0">
              <a:defRPr>
                <a:solidFill>
                  <a:schemeClr val="tx1"/>
                </a:solidFill>
                <a:latin typeface="Arial" panose="020B0604020202020204" pitchFamily="34" charset="0"/>
                <a:cs typeface="Arial" panose="020B0604020202020204" pitchFamily="34" charset="0"/>
              </a:defRPr>
            </a:lvl3pPr>
            <a:lvl4pPr marL="1542433" indent="-220348" eaLnBrk="0" hangingPunct="0">
              <a:defRPr>
                <a:solidFill>
                  <a:schemeClr val="tx1"/>
                </a:solidFill>
                <a:latin typeface="Arial" panose="020B0604020202020204" pitchFamily="34" charset="0"/>
                <a:cs typeface="Arial" panose="020B0604020202020204" pitchFamily="34" charset="0"/>
              </a:defRPr>
            </a:lvl4pPr>
            <a:lvl5pPr marL="1983128" indent="-220348" eaLnBrk="0" hangingPunct="0">
              <a:defRPr>
                <a:solidFill>
                  <a:schemeClr val="tx1"/>
                </a:solidFill>
                <a:latin typeface="Arial" panose="020B06040202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FF44DE-CDC6-4446-99CD-8A6389C2C4D5}" type="slidenum">
              <a:rPr lang="en-US" altLang="en-US"/>
              <a:pPr eaLnBrk="1" hangingPunct="1"/>
              <a:t>16</a:t>
            </a:fld>
            <a:endParaRPr lang="en-US" altLang="en-US"/>
          </a:p>
        </p:txBody>
      </p:sp>
    </p:spTree>
    <p:extLst>
      <p:ext uri="{BB962C8B-B14F-4D97-AF65-F5344CB8AC3E}">
        <p14:creationId xmlns:p14="http://schemas.microsoft.com/office/powerpoint/2010/main" val="2765919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templejc.edu/home.html"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TC Home">
            <a:hlinkClick r:id="rId2"/>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8600" y="228600"/>
            <a:ext cx="14573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defRPr/>
            </a:lvl1pPr>
          </a:lstStyle>
          <a:p>
            <a:pPr>
              <a:defRPr/>
            </a:pPr>
            <a:fld id="{B968BED6-71BD-431C-B7C0-EA6B38C6A1BF}"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72A8559-4C8D-4205-A3E9-C9B3500A5A9C}" type="slidenum">
              <a:rPr lang="en-US" altLang="en-US"/>
              <a:pPr/>
              <a:t>‹#›</a:t>
            </a:fld>
            <a:endParaRPr lang="en-US" altLang="en-US"/>
          </a:p>
        </p:txBody>
      </p:sp>
    </p:spTree>
    <p:extLst>
      <p:ext uri="{BB962C8B-B14F-4D97-AF65-F5344CB8AC3E}">
        <p14:creationId xmlns:p14="http://schemas.microsoft.com/office/powerpoint/2010/main" val="6729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516D87-256F-41EF-9383-337ADB1AA1D2}"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8E25BCC-6C28-4D0F-B833-9B1B23D6E0B4}" type="slidenum">
              <a:rPr lang="en-US" altLang="en-US"/>
              <a:pPr/>
              <a:t>‹#›</a:t>
            </a:fld>
            <a:endParaRPr lang="en-US" altLang="en-US"/>
          </a:p>
        </p:txBody>
      </p:sp>
    </p:spTree>
    <p:extLst>
      <p:ext uri="{BB962C8B-B14F-4D97-AF65-F5344CB8AC3E}">
        <p14:creationId xmlns:p14="http://schemas.microsoft.com/office/powerpoint/2010/main" val="2190465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05E7E23-45DC-48E4-A73B-CD154331FD3F}"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E3970F1-F2CF-49AC-8114-B274ED5B283E}" type="slidenum">
              <a:rPr lang="en-US" altLang="en-US"/>
              <a:pPr/>
              <a:t>‹#›</a:t>
            </a:fld>
            <a:endParaRPr lang="en-US" altLang="en-US"/>
          </a:p>
        </p:txBody>
      </p:sp>
    </p:spTree>
    <p:extLst>
      <p:ext uri="{BB962C8B-B14F-4D97-AF65-F5344CB8AC3E}">
        <p14:creationId xmlns:p14="http://schemas.microsoft.com/office/powerpoint/2010/main" val="1558045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243367D-9C41-489B-B0DB-252088EF16C7}"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62300AC-7169-46FD-B874-74D2F4E7DC3A}" type="slidenum">
              <a:rPr lang="en-US" altLang="en-US"/>
              <a:pPr/>
              <a:t>‹#›</a:t>
            </a:fld>
            <a:endParaRPr lang="en-US" altLang="en-US"/>
          </a:p>
        </p:txBody>
      </p:sp>
    </p:spTree>
    <p:extLst>
      <p:ext uri="{BB962C8B-B14F-4D97-AF65-F5344CB8AC3E}">
        <p14:creationId xmlns:p14="http://schemas.microsoft.com/office/powerpoint/2010/main" val="110462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9B2E2E2-C89B-4E62-B795-7794EBFF2102}" type="datetimeFigureOut">
              <a:rPr lang="en-US"/>
              <a:pPr>
                <a:defRPr/>
              </a:pPr>
              <a:t>8/14/2017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1700F84-1E23-4234-8298-C88AB58B4A4E}" type="slidenum">
              <a:rPr lang="en-US" altLang="en-US"/>
              <a:pPr/>
              <a:t>‹#›</a:t>
            </a:fld>
            <a:endParaRPr lang="en-US" altLang="en-US"/>
          </a:p>
        </p:txBody>
      </p:sp>
    </p:spTree>
    <p:extLst>
      <p:ext uri="{BB962C8B-B14F-4D97-AF65-F5344CB8AC3E}">
        <p14:creationId xmlns:p14="http://schemas.microsoft.com/office/powerpoint/2010/main" val="4050901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AFEF761-00A9-424B-B76A-38DCEF2A12A8}" type="datetimeFigureOut">
              <a:rPr lang="en-US"/>
              <a:pPr>
                <a:defRPr/>
              </a:pPr>
              <a:t>8/14/2017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E2AEA8E-7C9D-42EE-8246-532C4CD75AB2}" type="slidenum">
              <a:rPr lang="en-US" altLang="en-US"/>
              <a:pPr/>
              <a:t>‹#›</a:t>
            </a:fld>
            <a:endParaRPr lang="en-US" altLang="en-US"/>
          </a:p>
        </p:txBody>
      </p:sp>
    </p:spTree>
    <p:extLst>
      <p:ext uri="{BB962C8B-B14F-4D97-AF65-F5344CB8AC3E}">
        <p14:creationId xmlns:p14="http://schemas.microsoft.com/office/powerpoint/2010/main" val="414402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42C5412-BF33-46EC-883B-9E01BC31318B}" type="datetimeFigureOut">
              <a:rPr lang="en-US"/>
              <a:pPr>
                <a:defRPr/>
              </a:pPr>
              <a:t>8/14/2017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F03D098-EDBB-4110-8EC3-5A436FE3B34D}" type="slidenum">
              <a:rPr lang="en-US" altLang="en-US"/>
              <a:pPr/>
              <a:t>‹#›</a:t>
            </a:fld>
            <a:endParaRPr lang="en-US" altLang="en-US"/>
          </a:p>
        </p:txBody>
      </p:sp>
    </p:spTree>
    <p:extLst>
      <p:ext uri="{BB962C8B-B14F-4D97-AF65-F5344CB8AC3E}">
        <p14:creationId xmlns:p14="http://schemas.microsoft.com/office/powerpoint/2010/main" val="334867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76DDF83-3372-4623-8EC0-9121718DEBEB}"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1878324-26CF-4E8B-910C-7CB50EE0CC21}" type="slidenum">
              <a:rPr lang="en-US" altLang="en-US"/>
              <a:pPr/>
              <a:t>‹#›</a:t>
            </a:fld>
            <a:endParaRPr lang="en-US" altLang="en-US"/>
          </a:p>
        </p:txBody>
      </p:sp>
    </p:spTree>
    <p:extLst>
      <p:ext uri="{BB962C8B-B14F-4D97-AF65-F5344CB8AC3E}">
        <p14:creationId xmlns:p14="http://schemas.microsoft.com/office/powerpoint/2010/main" val="560489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4DDF88B-7663-4F76-B819-6C8EC9994151}"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DDCD0D1-39A7-4F5A-9BD0-6945F25CC783}" type="slidenum">
              <a:rPr lang="en-US" altLang="en-US"/>
              <a:pPr/>
              <a:t>‹#›</a:t>
            </a:fld>
            <a:endParaRPr lang="en-US" altLang="en-US"/>
          </a:p>
        </p:txBody>
      </p:sp>
    </p:spTree>
    <p:extLst>
      <p:ext uri="{BB962C8B-B14F-4D97-AF65-F5344CB8AC3E}">
        <p14:creationId xmlns:p14="http://schemas.microsoft.com/office/powerpoint/2010/main" val="4276815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8186CD9-A5F8-458B-875A-9C58BBCA225D}"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8EC8DF5-02C1-4BF3-8FD4-9632C73C795C}" type="slidenum">
              <a:rPr lang="en-US" altLang="en-US"/>
              <a:pPr/>
              <a:t>‹#›</a:t>
            </a:fld>
            <a:endParaRPr lang="en-US" altLang="en-US"/>
          </a:p>
        </p:txBody>
      </p:sp>
    </p:spTree>
    <p:extLst>
      <p:ext uri="{BB962C8B-B14F-4D97-AF65-F5344CB8AC3E}">
        <p14:creationId xmlns:p14="http://schemas.microsoft.com/office/powerpoint/2010/main" val="4169276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B3D490-4FE5-45C9-AB08-8A4B7A4E6EE8}"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3A4FB3-5863-482B-8058-E068E39FD765}" type="slidenum">
              <a:rPr lang="en-US" altLang="en-US"/>
              <a:pPr/>
              <a:t>‹#›</a:t>
            </a:fld>
            <a:endParaRPr lang="en-US" altLang="en-US"/>
          </a:p>
        </p:txBody>
      </p:sp>
    </p:spTree>
    <p:extLst>
      <p:ext uri="{BB962C8B-B14F-4D97-AF65-F5344CB8AC3E}">
        <p14:creationId xmlns:p14="http://schemas.microsoft.com/office/powerpoint/2010/main" val="3442738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descr="C:\Documents and Settings\rsaldivar\Local Settings\Temporary Internet Files\Content.IE5\CNVLRLSA\MPj04393900000[1].jpg"/>
          <p:cNvPicPr>
            <a:picLocks noChangeAspect="1" noChangeArrowheads="1"/>
          </p:cNvPicPr>
          <p:nvPr userDrawn="1"/>
        </p:nvPicPr>
        <p:blipFill>
          <a:blip r:embed="rId2" cstate="print">
            <a:lum/>
          </a:blip>
          <a:srcRect/>
          <a:stretch>
            <a:fillRect/>
          </a:stretch>
        </p:blipFill>
        <p:spPr bwMode="auto">
          <a:xfrm>
            <a:off x="-101600" y="0"/>
            <a:ext cx="9245600" cy="6858000"/>
          </a:xfrm>
          <a:prstGeom prst="ellipse">
            <a:avLst/>
          </a:prstGeom>
          <a:ln>
            <a:noFill/>
          </a:ln>
          <a:effectLst>
            <a:softEdge rad="635000"/>
          </a:effectLst>
        </p:spPr>
      </p:pic>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defRPr/>
            </a:lvl1pPr>
          </a:lstStyle>
          <a:p>
            <a:pPr>
              <a:defRPr/>
            </a:pPr>
            <a:fld id="{7CFF1090-FD52-4309-915E-7D756AF4C9AB}"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D35D59-95CC-4435-8347-4264138C4D73}" type="slidenum">
              <a:rPr lang="en-US" altLang="en-US"/>
              <a:pPr/>
              <a:t>‹#›</a:t>
            </a:fld>
            <a:endParaRPr lang="en-US" altLang="en-US"/>
          </a:p>
        </p:txBody>
      </p:sp>
    </p:spTree>
    <p:extLst>
      <p:ext uri="{BB962C8B-B14F-4D97-AF65-F5344CB8AC3E}">
        <p14:creationId xmlns:p14="http://schemas.microsoft.com/office/powerpoint/2010/main" val="1887466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Documents and Settings\rsaldivar\Local Settings\Temporary Internet Files\Content.IE5\QXMXGRFI\MPj04022660000[1].jpg"/>
          <p:cNvPicPr>
            <a:picLocks noChangeAspect="1" noChangeArrowheads="1"/>
          </p:cNvPicPr>
          <p:nvPr userDrawn="1"/>
        </p:nvPicPr>
        <p:blipFill>
          <a:blip r:embed="rId2" cstate="print"/>
          <a:srcRect/>
          <a:stretch>
            <a:fillRect/>
          </a:stretch>
        </p:blipFill>
        <p:spPr bwMode="auto">
          <a:xfrm>
            <a:off x="-228600" y="0"/>
            <a:ext cx="2085688" cy="6858000"/>
          </a:xfrm>
          <a:prstGeom prst="rect">
            <a:avLst/>
          </a:prstGeom>
          <a:noFill/>
          <a:effectLst>
            <a:softEdge rad="317500"/>
          </a:effectLst>
        </p:spPr>
      </p:pic>
      <p:sp>
        <p:nvSpPr>
          <p:cNvPr id="2" name="Title 1"/>
          <p:cNvSpPr>
            <a:spLocks noGrp="1"/>
          </p:cNvSpPr>
          <p:nvPr>
            <p:ph type="title"/>
          </p:nvPr>
        </p:nvSpPr>
        <p:spPr>
          <a:xfrm>
            <a:off x="1524000" y="274638"/>
            <a:ext cx="71628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524000" y="1600200"/>
            <a:ext cx="7162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B672D93-5B16-4850-AFA6-1B76A790C406}"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0A5F151-80CC-4F0E-AE2E-5C9D6942CFE8}" type="slidenum">
              <a:rPr lang="en-US" altLang="en-US"/>
              <a:pPr/>
              <a:t>‹#›</a:t>
            </a:fld>
            <a:endParaRPr lang="en-US" altLang="en-US"/>
          </a:p>
        </p:txBody>
      </p:sp>
    </p:spTree>
    <p:extLst>
      <p:ext uri="{BB962C8B-B14F-4D97-AF65-F5344CB8AC3E}">
        <p14:creationId xmlns:p14="http://schemas.microsoft.com/office/powerpoint/2010/main" val="3160824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5E58175-08A8-4E3F-931B-0AB9E64E4E92}"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7B4609D-C20D-491E-8872-DEBF40C1443A}" type="slidenum">
              <a:rPr lang="en-US" altLang="en-US"/>
              <a:pPr/>
              <a:t>‹#›</a:t>
            </a:fld>
            <a:endParaRPr lang="en-US" altLang="en-US"/>
          </a:p>
        </p:txBody>
      </p:sp>
    </p:spTree>
    <p:extLst>
      <p:ext uri="{BB962C8B-B14F-4D97-AF65-F5344CB8AC3E}">
        <p14:creationId xmlns:p14="http://schemas.microsoft.com/office/powerpoint/2010/main" val="2130338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C14BDA0-8D87-44D3-BA43-E32C031DFE76}"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30DCACC-1BC6-4AB4-83E4-9A6DB447606A}" type="slidenum">
              <a:rPr lang="en-US" altLang="en-US"/>
              <a:pPr/>
              <a:t>‹#›</a:t>
            </a:fld>
            <a:endParaRPr lang="en-US" altLang="en-US"/>
          </a:p>
        </p:txBody>
      </p:sp>
    </p:spTree>
    <p:extLst>
      <p:ext uri="{BB962C8B-B14F-4D97-AF65-F5344CB8AC3E}">
        <p14:creationId xmlns:p14="http://schemas.microsoft.com/office/powerpoint/2010/main" val="77783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B717F75-55F2-492A-B162-AA783DDBAB63}" type="datetimeFigureOut">
              <a:rPr lang="en-US"/>
              <a:pPr>
                <a:defRPr/>
              </a:pPr>
              <a:t>8/14/2017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405FF34-9BA7-4C69-B8A3-D3BCF2A57661}" type="slidenum">
              <a:rPr lang="en-US" altLang="en-US"/>
              <a:pPr/>
              <a:t>‹#›</a:t>
            </a:fld>
            <a:endParaRPr lang="en-US" altLang="en-US"/>
          </a:p>
        </p:txBody>
      </p:sp>
    </p:spTree>
    <p:extLst>
      <p:ext uri="{BB962C8B-B14F-4D97-AF65-F5344CB8AC3E}">
        <p14:creationId xmlns:p14="http://schemas.microsoft.com/office/powerpoint/2010/main" val="2256102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1E129D2-7249-498E-A776-82A36222EEF9}" type="datetimeFigureOut">
              <a:rPr lang="en-US"/>
              <a:pPr>
                <a:defRPr/>
              </a:pPr>
              <a:t>8/14/2017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58C174B-B631-4A6C-A0C0-B906E3CD7CE1}" type="slidenum">
              <a:rPr lang="en-US" altLang="en-US"/>
              <a:pPr/>
              <a:t>‹#›</a:t>
            </a:fld>
            <a:endParaRPr lang="en-US" altLang="en-US"/>
          </a:p>
        </p:txBody>
      </p:sp>
    </p:spTree>
    <p:extLst>
      <p:ext uri="{BB962C8B-B14F-4D97-AF65-F5344CB8AC3E}">
        <p14:creationId xmlns:p14="http://schemas.microsoft.com/office/powerpoint/2010/main" val="31765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868260-28F7-4EB3-AAFF-C38E0E257927}" type="datetimeFigureOut">
              <a:rPr lang="en-US"/>
              <a:pPr>
                <a:defRPr/>
              </a:pPr>
              <a:t>8/14/2017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CA1A103-F504-4DFF-AB15-EACB1A6672ED}" type="slidenum">
              <a:rPr lang="en-US" altLang="en-US"/>
              <a:pPr/>
              <a:t>‹#›</a:t>
            </a:fld>
            <a:endParaRPr lang="en-US" altLang="en-US"/>
          </a:p>
        </p:txBody>
      </p:sp>
    </p:spTree>
    <p:extLst>
      <p:ext uri="{BB962C8B-B14F-4D97-AF65-F5344CB8AC3E}">
        <p14:creationId xmlns:p14="http://schemas.microsoft.com/office/powerpoint/2010/main" val="1184005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054574-F6FB-4646-BDE6-8FEBE560BE0B}"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19275EF-FE3C-4254-91D7-33687BCB798C}" type="slidenum">
              <a:rPr lang="en-US" altLang="en-US"/>
              <a:pPr/>
              <a:t>‹#›</a:t>
            </a:fld>
            <a:endParaRPr lang="en-US" altLang="en-US"/>
          </a:p>
        </p:txBody>
      </p:sp>
    </p:spTree>
    <p:extLst>
      <p:ext uri="{BB962C8B-B14F-4D97-AF65-F5344CB8AC3E}">
        <p14:creationId xmlns:p14="http://schemas.microsoft.com/office/powerpoint/2010/main" val="1253554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C6EC48-7AE4-416A-BC1A-E6F8DB7DF515}" type="datetimeFigureOut">
              <a:rPr lang="en-US"/>
              <a:pPr>
                <a:defRPr/>
              </a:pPr>
              <a:t>8/14/2017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5F01A36-B8B9-43B5-AEC5-BCCDEB6BE99B}" type="slidenum">
              <a:rPr lang="en-US" altLang="en-US"/>
              <a:pPr/>
              <a:t>‹#›</a:t>
            </a:fld>
            <a:endParaRPr lang="en-US" altLang="en-US"/>
          </a:p>
        </p:txBody>
      </p:sp>
    </p:spTree>
    <p:extLst>
      <p:ext uri="{BB962C8B-B14F-4D97-AF65-F5344CB8AC3E}">
        <p14:creationId xmlns:p14="http://schemas.microsoft.com/office/powerpoint/2010/main" val="3629891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29D2E6-5626-4E7E-A486-0C50B3A12BB7}"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C84ACF6-ADC0-4B41-BBC7-208E7719D304}" type="slidenum">
              <a:rPr lang="en-US" altLang="en-US"/>
              <a:pPr/>
              <a:t>‹#›</a:t>
            </a:fld>
            <a:endParaRPr lang="en-US" altLang="en-US"/>
          </a:p>
        </p:txBody>
      </p:sp>
    </p:spTree>
    <p:extLst>
      <p:ext uri="{BB962C8B-B14F-4D97-AF65-F5344CB8AC3E}">
        <p14:creationId xmlns:p14="http://schemas.microsoft.com/office/powerpoint/2010/main" val="15682496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5C422D-1C63-4885-94AD-6E7626CA3BCB}" type="datetimeFigureOut">
              <a:rPr lang="en-US"/>
              <a:pPr>
                <a:defRPr/>
              </a:pPr>
              <a:t>8/14/2017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0340802-85DE-451F-A150-D661B95CD682}" type="slidenum">
              <a:rPr lang="en-US" altLang="en-US"/>
              <a:pPr/>
              <a:t>‹#›</a:t>
            </a:fld>
            <a:endParaRPr lang="en-US" altLang="en-US"/>
          </a:p>
        </p:txBody>
      </p:sp>
    </p:spTree>
    <p:extLst>
      <p:ext uri="{BB962C8B-B14F-4D97-AF65-F5344CB8AC3E}">
        <p14:creationId xmlns:p14="http://schemas.microsoft.com/office/powerpoint/2010/main" val="3588023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templejc.edu/home.html"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B220560-4DD9-48F4-A2C7-9AB39F38D4C2}" type="datetimeFigureOut">
              <a:rPr lang="en-US"/>
              <a:pPr>
                <a:defRPr/>
              </a:pPr>
              <a:t>8/14/2017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320F8EB-79ED-4E90-B704-BBC27988EB70}" type="slidenum">
              <a:rPr lang="en-US" altLang="en-US"/>
              <a:pPr/>
              <a:t>‹#›</a:t>
            </a:fld>
            <a:endParaRPr lang="en-US" altLang="en-US"/>
          </a:p>
        </p:txBody>
      </p:sp>
      <p:pic>
        <p:nvPicPr>
          <p:cNvPr id="1031" name="Picture 2" descr="TC Home">
            <a:hlinkClick r:id="rId14"/>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8600" y="228600"/>
            <a:ext cx="14573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C293AD9E-BE71-43AF-8A74-BA2631047142}" type="datetimeFigureOut">
              <a:rPr lang="en-US"/>
              <a:pPr>
                <a:defRPr/>
              </a:pPr>
              <a:t>8/14/2017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F88434C8-1850-427E-8500-85D5762D841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5.png"/><Relationship Id="rId5" Type="http://schemas.openxmlformats.org/officeDocument/2006/relationships/image" Target="../media/image6.w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5.png"/><Relationship Id="rId5" Type="http://schemas.openxmlformats.org/officeDocument/2006/relationships/image" Target="../media/image7.wm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5.png"/><Relationship Id="rId5" Type="http://schemas.openxmlformats.org/officeDocument/2006/relationships/image" Target="../media/image8.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5.png"/><Relationship Id="rId5" Type="http://schemas.openxmlformats.org/officeDocument/2006/relationships/image" Target="../media/image15.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5.png"/><Relationship Id="rId5" Type="http://schemas.openxmlformats.org/officeDocument/2006/relationships/image" Target="../media/image16.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2971800"/>
          </a:xfrm>
        </p:spPr>
        <p:txBody>
          <a:bodyPr rtlCol="0">
            <a:normAutofit/>
          </a:bodyPr>
          <a:lstStyle/>
          <a:p>
            <a:pPr eaLnBrk="1" fontAlgn="auto" hangingPunct="1">
              <a:spcAft>
                <a:spcPts val="0"/>
              </a:spcAft>
              <a:defRPr/>
            </a:pPr>
            <a:r>
              <a:rPr lang="en-US" b="1" dirty="0">
                <a:effectLst>
                  <a:outerShdw blurRad="38100" dist="38100" dir="2700000" algn="tl">
                    <a:srgbClr val="000000">
                      <a:alpha val="43137"/>
                    </a:srgbClr>
                  </a:outerShdw>
                </a:effectLst>
              </a:rPr>
              <a:t>Testing </a:t>
            </a:r>
            <a:r>
              <a:rPr lang="en-US" b="1" dirty="0" smtClean="0">
                <a:effectLst>
                  <a:outerShdw blurRad="38100" dist="38100" dir="2700000" algn="tl">
                    <a:srgbClr val="000000">
                      <a:alpha val="43137"/>
                    </a:srgbClr>
                  </a:outerShdw>
                </a:effectLst>
              </a:rPr>
              <a:t>Center</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Tutoring Services</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Success Coaches</a:t>
            </a: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Open Computer Lab</a:t>
            </a:r>
          </a:p>
        </p:txBody>
      </p:sp>
      <p:sp>
        <p:nvSpPr>
          <p:cNvPr id="3" name="Subtitle 2"/>
          <p:cNvSpPr>
            <a:spLocks noGrp="1"/>
          </p:cNvSpPr>
          <p:nvPr>
            <p:ph type="subTitle" idx="1"/>
          </p:nvPr>
        </p:nvSpPr>
        <p:spPr>
          <a:xfrm>
            <a:off x="1371600" y="4191000"/>
            <a:ext cx="6400800" cy="1752600"/>
          </a:xfrm>
        </p:spPr>
        <p:txBody>
          <a:bodyPr rtlCol="0">
            <a:normAutofit/>
          </a:bodyPr>
          <a:lstStyle/>
          <a:p>
            <a:pPr eaLnBrk="1" fontAlgn="auto" hangingPunct="1">
              <a:spcAft>
                <a:spcPts val="0"/>
              </a:spcAft>
              <a:defRPr/>
            </a:pPr>
            <a:endParaRPr lang="en-US" b="1" dirty="0" smtClean="0">
              <a:solidFill>
                <a:schemeClr val="tx1"/>
              </a:solidFill>
              <a:effectLst>
                <a:outerShdw blurRad="38100" dist="38100" dir="2700000" algn="tl">
                  <a:srgbClr val="000000">
                    <a:alpha val="43137"/>
                  </a:srgbClr>
                </a:outerShdw>
              </a:effectLst>
            </a:endParaRPr>
          </a:p>
          <a:p>
            <a:pPr eaLnBrk="1" fontAlgn="auto" hangingPunct="1">
              <a:spcAft>
                <a:spcPts val="0"/>
              </a:spcAft>
              <a:defRPr/>
            </a:pPr>
            <a:r>
              <a:rPr lang="en-US" b="1" dirty="0" smtClean="0">
                <a:solidFill>
                  <a:schemeClr val="tx1"/>
                </a:solidFill>
                <a:effectLst>
                  <a:outerShdw blurRad="38100" dist="38100" dir="2700000" algn="tl">
                    <a:srgbClr val="000000">
                      <a:alpha val="43137"/>
                    </a:srgbClr>
                  </a:outerShdw>
                </a:effectLst>
              </a:rPr>
              <a:t>Temple College </a:t>
            </a:r>
            <a:br>
              <a:rPr lang="en-US" b="1" dirty="0" smtClean="0">
                <a:solidFill>
                  <a:schemeClr val="tx1"/>
                </a:solidFill>
                <a:effectLst>
                  <a:outerShdw blurRad="38100" dist="38100" dir="2700000" algn="tl">
                    <a:srgbClr val="000000">
                      <a:alpha val="43137"/>
                    </a:srgbClr>
                  </a:outerShdw>
                </a:effectLst>
              </a:rPr>
            </a:br>
            <a:r>
              <a:rPr lang="en-US" b="1" dirty="0" smtClean="0">
                <a:solidFill>
                  <a:schemeClr val="tx1"/>
                </a:solidFill>
                <a:effectLst>
                  <a:outerShdw blurRad="38100" dist="38100" dir="2700000" algn="tl">
                    <a:srgbClr val="000000">
                      <a:alpha val="43137"/>
                    </a:srgbClr>
                  </a:outerShdw>
                </a:effectLst>
              </a:rPr>
              <a:t>Continuous Orientation</a:t>
            </a:r>
          </a:p>
        </p:txBody>
      </p:sp>
      <p:pic>
        <p:nvPicPr>
          <p:cNvPr id="4" name="AUDIO_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91000" y="391885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289"/>
    </mc:Choice>
    <mc:Fallback>
      <p:transition spd="slow" advTm="8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8289"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0"/>
            <a:ext cx="7772400" cy="1924050"/>
          </a:xfrm>
          <a:solidFill>
            <a:schemeClr val="bg1">
              <a:alpha val="58000"/>
            </a:schemeClr>
          </a:solidFill>
        </p:spPr>
        <p:txBody>
          <a:bodyPr>
            <a:normAutofit/>
          </a:bodyPr>
          <a:lstStyle/>
          <a:p>
            <a:pPr eaLnBrk="1" hangingPunct="1">
              <a:defRPr/>
            </a:pPr>
            <a:r>
              <a:rPr lang="en-US" sz="7200" b="1" dirty="0" smtClean="0">
                <a:effectLst>
                  <a:outerShdw blurRad="38100" dist="38100" dir="2700000" algn="tl">
                    <a:srgbClr val="000000">
                      <a:alpha val="43137"/>
                    </a:srgbClr>
                  </a:outerShdw>
                </a:effectLst>
              </a:rPr>
              <a:t>Testing Center</a:t>
            </a:r>
          </a:p>
        </p:txBody>
      </p:sp>
    </p:spTree>
  </p:cSld>
  <p:clrMapOvr>
    <a:masterClrMapping/>
  </p:clrMapOvr>
  <mc:AlternateContent xmlns:mc="http://schemas.openxmlformats.org/markup-compatibility/2006">
    <mc:Choice xmlns:p14="http://schemas.microsoft.com/office/powerpoint/2010/main" Requires="p14">
      <p:transition spd="slow" p14:dur="2000" advTm="1889"/>
    </mc:Choice>
    <mc:Fallback>
      <p:transition spd="slow" advTm="1889"/>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600200" y="228600"/>
            <a:ext cx="7086600" cy="1143000"/>
          </a:xfrm>
        </p:spPr>
        <p:txBody>
          <a:bodyPr/>
          <a:lstStyle/>
          <a:p>
            <a:pPr eaLnBrk="1" hangingPunct="1"/>
            <a:r>
              <a:rPr lang="en-US" altLang="en-US" smtClean="0"/>
              <a:t>What Test Do You </a:t>
            </a:r>
            <a:br>
              <a:rPr lang="en-US" altLang="en-US" smtClean="0"/>
            </a:br>
            <a:r>
              <a:rPr lang="en-US" altLang="en-US" smtClean="0"/>
              <a:t>Want to Take?</a:t>
            </a:r>
          </a:p>
        </p:txBody>
      </p:sp>
      <p:sp>
        <p:nvSpPr>
          <p:cNvPr id="3" name="Flowchart: Terminator 2"/>
          <p:cNvSpPr/>
          <p:nvPr/>
        </p:nvSpPr>
        <p:spPr>
          <a:xfrm>
            <a:off x="6365875" y="3397886"/>
            <a:ext cx="1981200" cy="6096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prstClr val="white"/>
                </a:solidFill>
              </a:rPr>
              <a:t>ACCUPLACER</a:t>
            </a:r>
            <a:endParaRPr lang="en-US" dirty="0">
              <a:solidFill>
                <a:prstClr val="white"/>
              </a:solidFill>
            </a:endParaRPr>
          </a:p>
        </p:txBody>
      </p:sp>
      <p:sp>
        <p:nvSpPr>
          <p:cNvPr id="4" name="Flowchart: Manual Input 3"/>
          <p:cNvSpPr/>
          <p:nvPr/>
        </p:nvSpPr>
        <p:spPr>
          <a:xfrm>
            <a:off x="6365875" y="2114550"/>
            <a:ext cx="1524000" cy="457200"/>
          </a:xfrm>
          <a:prstGeom prst="flowChartManualInpu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prstClr val="white"/>
                </a:solidFill>
              </a:rPr>
              <a:t>TEAS </a:t>
            </a:r>
            <a:endParaRPr lang="en-US" dirty="0">
              <a:solidFill>
                <a:prstClr val="white"/>
              </a:solidFill>
            </a:endParaRPr>
          </a:p>
        </p:txBody>
      </p:sp>
      <p:sp>
        <p:nvSpPr>
          <p:cNvPr id="5" name="Flowchart: Decision 4"/>
          <p:cNvSpPr/>
          <p:nvPr/>
        </p:nvSpPr>
        <p:spPr>
          <a:xfrm>
            <a:off x="5794375" y="4411026"/>
            <a:ext cx="2667000" cy="1645653"/>
          </a:xfrm>
          <a:prstGeom prst="flowChartDecision">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prstClr val="white"/>
                </a:solidFill>
              </a:rPr>
              <a:t>TSI Assessment</a:t>
            </a:r>
            <a:endParaRPr lang="en-US" dirty="0">
              <a:solidFill>
                <a:prstClr val="white"/>
              </a:solidFill>
            </a:endParaRPr>
          </a:p>
        </p:txBody>
      </p:sp>
      <p:sp>
        <p:nvSpPr>
          <p:cNvPr id="7" name="Regular Pentagon 6"/>
          <p:cNvSpPr/>
          <p:nvPr/>
        </p:nvSpPr>
        <p:spPr>
          <a:xfrm>
            <a:off x="1981200" y="4597716"/>
            <a:ext cx="1219200" cy="762000"/>
          </a:xfrm>
          <a:prstGeom prst="pent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CLEP</a:t>
            </a:r>
          </a:p>
        </p:txBody>
      </p:sp>
      <p:sp>
        <p:nvSpPr>
          <p:cNvPr id="9" name="Hexagon 8"/>
          <p:cNvSpPr/>
          <p:nvPr/>
        </p:nvSpPr>
        <p:spPr>
          <a:xfrm>
            <a:off x="2133600" y="1885950"/>
            <a:ext cx="1447800" cy="914400"/>
          </a:xfrm>
          <a:prstGeom prst="hexago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DSST</a:t>
            </a:r>
          </a:p>
        </p:txBody>
      </p:sp>
      <p:sp>
        <p:nvSpPr>
          <p:cNvPr id="10" name="Rounded Rectangle 9"/>
          <p:cNvSpPr/>
          <p:nvPr/>
        </p:nvSpPr>
        <p:spPr>
          <a:xfrm>
            <a:off x="3581400" y="5359716"/>
            <a:ext cx="1905000" cy="114617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Proctored </a:t>
            </a:r>
            <a:r>
              <a:rPr lang="en-US" dirty="0" smtClean="0">
                <a:solidFill>
                  <a:prstClr val="white"/>
                </a:solidFill>
              </a:rPr>
              <a:t>Exams from Different Schools</a:t>
            </a:r>
            <a:endParaRPr lang="en-US" dirty="0">
              <a:solidFill>
                <a:prstClr val="white"/>
              </a:solidFill>
            </a:endParaRPr>
          </a:p>
        </p:txBody>
      </p:sp>
      <p:sp>
        <p:nvSpPr>
          <p:cNvPr id="11" name="Flowchart: Off-page Connector 10"/>
          <p:cNvSpPr/>
          <p:nvPr/>
        </p:nvSpPr>
        <p:spPr>
          <a:xfrm>
            <a:off x="2171700" y="3408839"/>
            <a:ext cx="838200" cy="685800"/>
          </a:xfrm>
          <a:prstGeom prst="flowChartOffpageConnector">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prstClr val="white"/>
                </a:solidFill>
              </a:rPr>
              <a:t>FISDAP</a:t>
            </a:r>
            <a:endParaRPr lang="en-US" dirty="0">
              <a:solidFill>
                <a:prstClr val="white"/>
              </a:solidFill>
            </a:endParaRPr>
          </a:p>
        </p:txBody>
      </p:sp>
      <p:sp>
        <p:nvSpPr>
          <p:cNvPr id="13" name="Flowchart: Manual Operation 12"/>
          <p:cNvSpPr/>
          <p:nvPr/>
        </p:nvSpPr>
        <p:spPr>
          <a:xfrm>
            <a:off x="4381500" y="1924050"/>
            <a:ext cx="1066800" cy="571500"/>
          </a:xfrm>
          <a:prstGeom prst="flowChartManualOperation">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HESI</a:t>
            </a:r>
          </a:p>
        </p:txBody>
      </p:sp>
      <p:sp>
        <p:nvSpPr>
          <p:cNvPr id="14" name="Flowchart: Stored Data 13"/>
          <p:cNvSpPr/>
          <p:nvPr/>
        </p:nvSpPr>
        <p:spPr>
          <a:xfrm>
            <a:off x="4114800" y="3649026"/>
            <a:ext cx="1600200" cy="762000"/>
          </a:xfrm>
          <a:prstGeom prst="flowChartOnlineStorag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prstClr val="white"/>
                </a:solidFill>
              </a:rPr>
              <a:t>TC Class Exams</a:t>
            </a:r>
            <a:endParaRPr lang="en-US" dirty="0">
              <a:solidFill>
                <a:prstClr val="white"/>
              </a:solidFill>
            </a:endParaRPr>
          </a:p>
        </p:txBody>
      </p:sp>
      <p:pic>
        <p:nvPicPr>
          <p:cNvPr id="2" name="AUDIO_0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124"/>
    </mc:Choice>
    <mc:Fallback>
      <p:transition spd="slow" advTm="10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0" objId="2"/>
        <p14:stopEvt time="10124"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62000" y="419100"/>
            <a:ext cx="7086600" cy="1143000"/>
          </a:xfrm>
        </p:spPr>
        <p:txBody>
          <a:bodyPr/>
          <a:lstStyle/>
          <a:p>
            <a:pPr eaLnBrk="1" hangingPunct="1"/>
            <a:r>
              <a:rPr lang="en-US" altLang="en-US" sz="4800" dirty="0" smtClean="0"/>
              <a:t>When Can I Test on Main Campus?</a:t>
            </a:r>
          </a:p>
        </p:txBody>
      </p:sp>
      <p:sp>
        <p:nvSpPr>
          <p:cNvPr id="9219" name="Content Placeholder 2"/>
          <p:cNvSpPr>
            <a:spLocks noGrp="1"/>
          </p:cNvSpPr>
          <p:nvPr>
            <p:ph idx="1"/>
          </p:nvPr>
        </p:nvSpPr>
        <p:spPr>
          <a:xfrm>
            <a:off x="1600200" y="1828800"/>
            <a:ext cx="7315200" cy="4953000"/>
          </a:xfrm>
        </p:spPr>
        <p:txBody>
          <a:bodyPr/>
          <a:lstStyle/>
          <a:p>
            <a:pPr eaLnBrk="1" hangingPunct="1"/>
            <a:r>
              <a:rPr lang="en-US" altLang="en-US" sz="2000" dirty="0" smtClean="0"/>
              <a:t>Any time the Testing Center is open</a:t>
            </a:r>
          </a:p>
          <a:p>
            <a:pPr eaLnBrk="1" hangingPunct="1"/>
            <a:r>
              <a:rPr lang="en-US" altLang="en-US" sz="2000" dirty="0" smtClean="0"/>
              <a:t>Testing is first-come first-serve</a:t>
            </a:r>
          </a:p>
          <a:p>
            <a:pPr lvl="1" eaLnBrk="1" hangingPunct="1"/>
            <a:r>
              <a:rPr lang="en-US" altLang="en-US" sz="2000" dirty="0" smtClean="0"/>
              <a:t>No appointments needed for most exams</a:t>
            </a:r>
          </a:p>
          <a:p>
            <a:pPr eaLnBrk="1" hangingPunct="1"/>
            <a:r>
              <a:rPr lang="en-US" altLang="en-US" sz="2000" dirty="0" smtClean="0"/>
              <a:t>Monday-Thursday 8:00 a.m. – 8:00 p.m.</a:t>
            </a:r>
          </a:p>
          <a:p>
            <a:pPr eaLnBrk="1" hangingPunct="1"/>
            <a:r>
              <a:rPr lang="en-US" altLang="en-US" sz="2000" dirty="0" smtClean="0"/>
              <a:t>Friday 8:00 a.m. – Noon</a:t>
            </a:r>
          </a:p>
          <a:p>
            <a:pPr eaLnBrk="1" hangingPunct="1"/>
            <a:r>
              <a:rPr lang="en-US" altLang="en-US" sz="2000" dirty="0" smtClean="0"/>
              <a:t>Open occasional Saturdays. Check with Testing Center for dates.</a:t>
            </a:r>
          </a:p>
          <a:p>
            <a:pPr eaLnBrk="1" hangingPunct="1"/>
            <a:r>
              <a:rPr lang="en-US" altLang="en-US" sz="2000" dirty="0" smtClean="0"/>
              <a:t>Start your test early enough to finish before closing time</a:t>
            </a:r>
          </a:p>
          <a:p>
            <a:pPr eaLnBrk="1" hangingPunct="1"/>
            <a:r>
              <a:rPr lang="en-US" altLang="en-US" sz="2000" dirty="0" smtClean="0"/>
              <a:t>Some exams require that you be at the Testing Center before a certain time</a:t>
            </a:r>
          </a:p>
          <a:p>
            <a:pPr marL="342900" lvl="2" indent="-342900" eaLnBrk="1" hangingPunct="1"/>
            <a:r>
              <a:rPr lang="en-US" sz="2000" dirty="0"/>
              <a:t>PLEASE NOTE: ALL tests must be completed by the posted closing time. ALL tests will be collected at closing time whether completed or not. TSI Assessment, HESI, and TEAS V tests are </a:t>
            </a:r>
            <a:r>
              <a:rPr lang="en-US" sz="2000" dirty="0" smtClean="0"/>
              <a:t>not administered </a:t>
            </a:r>
            <a:r>
              <a:rPr lang="en-US" sz="2000" dirty="0"/>
              <a:t>on Friday.</a:t>
            </a:r>
          </a:p>
          <a:p>
            <a:pPr eaLnBrk="1" hangingPunct="1"/>
            <a:endParaRPr lang="en-US" altLang="en-US" sz="2800" dirty="0" smtClean="0"/>
          </a:p>
          <a:p>
            <a:pPr eaLnBrk="1" hangingPunct="1"/>
            <a:endParaRPr lang="en-US" altLang="en-US" sz="2800" dirty="0" smtClean="0"/>
          </a:p>
          <a:p>
            <a:pPr eaLnBrk="1" hangingPunct="1"/>
            <a:endParaRPr lang="en-US" altLang="en-US" dirty="0" smtClean="0"/>
          </a:p>
        </p:txBody>
      </p:sp>
      <p:pic>
        <p:nvPicPr>
          <p:cNvPr id="9220" name="Picture 2" descr="C:\Documents and Settings\aybarra\Local Settings\Temporary Internet Files\Content.IE5\4LEBG1E3\MC90004819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3025" y="152400"/>
            <a:ext cx="13096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_0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52078647"/>
      </p:ext>
    </p:extLst>
  </p:cSld>
  <p:clrMapOvr>
    <a:masterClrMapping/>
  </p:clrMapOvr>
  <mc:AlternateContent xmlns:mc="http://schemas.openxmlformats.org/markup-compatibility/2006">
    <mc:Choice xmlns:p14="http://schemas.microsoft.com/office/powerpoint/2010/main" Requires="p14">
      <p:transition spd="slow" p14:dur="2000" advTm="29509"/>
    </mc:Choice>
    <mc:Fallback>
      <p:transition spd="slow" advTm="29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23320" objId="4"/>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600200" y="274638"/>
            <a:ext cx="7086600" cy="1143000"/>
          </a:xfrm>
        </p:spPr>
        <p:txBody>
          <a:bodyPr/>
          <a:lstStyle/>
          <a:p>
            <a:pPr eaLnBrk="1" hangingPunct="1"/>
            <a:r>
              <a:rPr lang="en-US" altLang="en-US" smtClean="0"/>
              <a:t>Photo ID Required!</a:t>
            </a:r>
          </a:p>
        </p:txBody>
      </p:sp>
      <p:sp>
        <p:nvSpPr>
          <p:cNvPr id="10243" name="Content Placeholder 2"/>
          <p:cNvSpPr>
            <a:spLocks noGrp="1"/>
          </p:cNvSpPr>
          <p:nvPr>
            <p:ph idx="1"/>
          </p:nvPr>
        </p:nvSpPr>
        <p:spPr>
          <a:xfrm>
            <a:off x="3048000" y="1752600"/>
            <a:ext cx="5410200" cy="4525963"/>
          </a:xfrm>
        </p:spPr>
        <p:txBody>
          <a:bodyPr/>
          <a:lstStyle/>
          <a:p>
            <a:pPr eaLnBrk="1" hangingPunct="1"/>
            <a:r>
              <a:rPr lang="en-US" altLang="en-US" dirty="0" smtClean="0"/>
              <a:t>ALL students MUST have ID</a:t>
            </a:r>
          </a:p>
          <a:p>
            <a:pPr lvl="1" eaLnBrk="1" hangingPunct="1"/>
            <a:r>
              <a:rPr lang="en-US" altLang="en-US" dirty="0" smtClean="0"/>
              <a:t>Student ID card, or</a:t>
            </a:r>
          </a:p>
          <a:p>
            <a:pPr lvl="1" eaLnBrk="1" hangingPunct="1"/>
            <a:r>
              <a:rPr lang="en-US" altLang="en-US" dirty="0" smtClean="0"/>
              <a:t>Driver’s License, or</a:t>
            </a:r>
          </a:p>
          <a:p>
            <a:pPr lvl="1" eaLnBrk="1" hangingPunct="1"/>
            <a:r>
              <a:rPr lang="en-US" altLang="en-US" dirty="0" smtClean="0"/>
              <a:t>Military ID</a:t>
            </a:r>
            <a:br>
              <a:rPr lang="en-US" altLang="en-US" dirty="0" smtClean="0"/>
            </a:br>
            <a:endParaRPr lang="en-US" altLang="en-US" sz="2000" dirty="0" smtClean="0"/>
          </a:p>
          <a:p>
            <a:pPr lvl="1" eaLnBrk="1" hangingPunct="1">
              <a:buFont typeface="Arial" panose="020B0604020202020204" pitchFamily="34" charset="0"/>
              <a:buNone/>
            </a:pPr>
            <a:endParaRPr lang="en-US" altLang="en-US" sz="2000" dirty="0" smtClean="0"/>
          </a:p>
          <a:p>
            <a:pPr eaLnBrk="1" hangingPunct="1"/>
            <a:r>
              <a:rPr lang="en-US" altLang="en-US" sz="4800" dirty="0" smtClean="0"/>
              <a:t>No Photo ID</a:t>
            </a:r>
            <a:r>
              <a:rPr lang="en-US" altLang="en-US" dirty="0" smtClean="0"/>
              <a:t>  --  </a:t>
            </a:r>
            <a:r>
              <a:rPr lang="en-US" altLang="en-US" sz="4800" dirty="0" smtClean="0"/>
              <a:t>NO TEST</a:t>
            </a:r>
            <a:r>
              <a:rPr lang="en-US" altLang="en-US" dirty="0" smtClean="0"/>
              <a:t> </a:t>
            </a:r>
            <a:br>
              <a:rPr lang="en-US" altLang="en-US" dirty="0" smtClean="0"/>
            </a:br>
            <a:endParaRPr lang="en-US" altLang="en-US" dirty="0" smtClean="0"/>
          </a:p>
        </p:txBody>
      </p:sp>
      <p:pic>
        <p:nvPicPr>
          <p:cNvPr id="10244" name="Picture 4" descr="C:\Documents and Settings\aybarra\Local Settings\Temporary Internet Files\Content.IE5\K5EZGXI3\MC90041124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219200"/>
            <a:ext cx="20574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UDIO_0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29200" y="5181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756"/>
    </mc:Choice>
    <mc:Fallback>
      <p:transition spd="slow" advTm="6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0" objId="6"/>
        <p14:stopEvt time="5218" objId="6"/>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600200" y="274638"/>
            <a:ext cx="7086600" cy="1143000"/>
          </a:xfrm>
        </p:spPr>
        <p:txBody>
          <a:bodyPr/>
          <a:lstStyle/>
          <a:p>
            <a:pPr eaLnBrk="1" hangingPunct="1"/>
            <a:r>
              <a:rPr lang="en-US" altLang="en-US" smtClean="0"/>
              <a:t>More Information</a:t>
            </a:r>
          </a:p>
        </p:txBody>
      </p:sp>
      <p:sp>
        <p:nvSpPr>
          <p:cNvPr id="11267" name="Content Placeholder 2"/>
          <p:cNvSpPr>
            <a:spLocks noGrp="1"/>
          </p:cNvSpPr>
          <p:nvPr>
            <p:ph idx="1"/>
          </p:nvPr>
        </p:nvSpPr>
        <p:spPr>
          <a:xfrm>
            <a:off x="4191000" y="1295400"/>
            <a:ext cx="4495800" cy="4648200"/>
          </a:xfrm>
        </p:spPr>
        <p:txBody>
          <a:bodyPr/>
          <a:lstStyle/>
          <a:p>
            <a:pPr eaLnBrk="1" hangingPunct="1"/>
            <a:r>
              <a:rPr lang="en-US" altLang="en-US" smtClean="0"/>
              <a:t>www.templejc.edu</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800" y="1897452"/>
            <a:ext cx="7696200" cy="4808148"/>
          </a:xfrm>
          <a:prstGeom prst="rect">
            <a:avLst/>
          </a:prstGeom>
        </p:spPr>
      </p:pic>
      <p:pic>
        <p:nvPicPr>
          <p:cNvPr id="4" name="AUDIO_05.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472"/>
    </mc:Choice>
    <mc:Fallback>
      <p:transition spd="slow" advTm="13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11336" objId="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600200" y="0"/>
            <a:ext cx="7086600" cy="1143000"/>
          </a:xfrm>
        </p:spPr>
        <p:txBody>
          <a:bodyPr/>
          <a:lstStyle/>
          <a:p>
            <a:pPr eaLnBrk="1" hangingPunct="1"/>
            <a:r>
              <a:rPr lang="en-US" altLang="en-US" dirty="0" smtClean="0"/>
              <a:t>About the Testing Center</a:t>
            </a:r>
          </a:p>
        </p:txBody>
      </p:sp>
      <p:sp>
        <p:nvSpPr>
          <p:cNvPr id="12292" name="Text Placeholder 4"/>
          <p:cNvSpPr>
            <a:spLocks noGrp="1"/>
          </p:cNvSpPr>
          <p:nvPr>
            <p:ph type="body" idx="4294967295"/>
          </p:nvPr>
        </p:nvSpPr>
        <p:spPr>
          <a:xfrm>
            <a:off x="5029200" y="1295400"/>
            <a:ext cx="4343400" cy="5334000"/>
          </a:xfrm>
        </p:spPr>
        <p:txBody>
          <a:bodyPr/>
          <a:lstStyle/>
          <a:p>
            <a:pPr eaLnBrk="1" hangingPunct="1"/>
            <a:r>
              <a:rPr lang="en-US" altLang="en-US" sz="2000" b="1" dirty="0" smtClean="0"/>
              <a:t>Hours</a:t>
            </a:r>
          </a:p>
          <a:p>
            <a:pPr lvl="1" eaLnBrk="1" hangingPunct="1"/>
            <a:r>
              <a:rPr lang="en-US" altLang="en-US" sz="2000" b="1" dirty="0" smtClean="0"/>
              <a:t>Fall and Spring Semesters</a:t>
            </a:r>
          </a:p>
          <a:p>
            <a:pPr lvl="2" eaLnBrk="1" hangingPunct="1"/>
            <a:r>
              <a:rPr lang="en-US" altLang="en-US" sz="2000" b="1" dirty="0" smtClean="0"/>
              <a:t>M-TH 8:00 a.m. – 8:00 p.m.</a:t>
            </a:r>
          </a:p>
          <a:p>
            <a:pPr lvl="2" eaLnBrk="1" hangingPunct="1"/>
            <a:r>
              <a:rPr lang="en-US" altLang="en-US" sz="2000" b="1" dirty="0" smtClean="0"/>
              <a:t>Fri 8:00 a.m. – Noon</a:t>
            </a:r>
          </a:p>
          <a:p>
            <a:pPr lvl="2" eaLnBrk="1" hangingPunct="1"/>
            <a:r>
              <a:rPr lang="en-US" altLang="en-US" sz="2000" b="1" dirty="0" smtClean="0"/>
              <a:t>Occasional Saturdays</a:t>
            </a:r>
          </a:p>
          <a:p>
            <a:pPr lvl="1" eaLnBrk="1" hangingPunct="1"/>
            <a:r>
              <a:rPr lang="en-US" altLang="en-US" sz="2000" b="1" dirty="0" smtClean="0"/>
              <a:t>Summer Semester</a:t>
            </a:r>
          </a:p>
          <a:p>
            <a:pPr lvl="2" eaLnBrk="1" hangingPunct="1"/>
            <a:r>
              <a:rPr lang="en-US" altLang="en-US" sz="2000" b="1" dirty="0" smtClean="0"/>
              <a:t>M-TH 7:30 a.m. - 8:00 p.m.</a:t>
            </a:r>
          </a:p>
          <a:p>
            <a:pPr eaLnBrk="1" hangingPunct="1"/>
            <a:r>
              <a:rPr lang="en-US" altLang="en-US" sz="2000" b="1" dirty="0" smtClean="0"/>
              <a:t>Phone Numbers</a:t>
            </a:r>
          </a:p>
          <a:p>
            <a:pPr lvl="1" eaLnBrk="1" hangingPunct="1"/>
            <a:r>
              <a:rPr lang="en-US" altLang="en-US" sz="2000" b="1" dirty="0" smtClean="0"/>
              <a:t>Office - 254-298-8586</a:t>
            </a:r>
          </a:p>
          <a:p>
            <a:pPr lvl="1" eaLnBrk="1" hangingPunct="1"/>
            <a:r>
              <a:rPr lang="en-US" altLang="en-US" sz="2000" b="1" dirty="0" smtClean="0"/>
              <a:t>Fax - 254-298-8228</a:t>
            </a:r>
          </a:p>
          <a:p>
            <a:pPr eaLnBrk="1" hangingPunct="1"/>
            <a:r>
              <a:rPr lang="en-US" altLang="en-US" sz="2000" b="1" dirty="0" smtClean="0"/>
              <a:t>Location</a:t>
            </a:r>
          </a:p>
          <a:p>
            <a:pPr lvl="1" eaLnBrk="1" hangingPunct="1"/>
            <a:r>
              <a:rPr lang="en-US" altLang="en-US" sz="2000" b="1" dirty="0" smtClean="0"/>
              <a:t>Student Success Center RM 3613</a:t>
            </a:r>
          </a:p>
        </p:txBody>
      </p:sp>
      <p:pic>
        <p:nvPicPr>
          <p:cNvPr id="2" name="Picture 1"/>
          <p:cNvPicPr>
            <a:picLocks noChangeAspect="1"/>
          </p:cNvPicPr>
          <p:nvPr/>
        </p:nvPicPr>
        <p:blipFill>
          <a:blip r:embed="rId5"/>
          <a:stretch>
            <a:fillRect/>
          </a:stretch>
        </p:blipFill>
        <p:spPr>
          <a:xfrm>
            <a:off x="1571297" y="1295400"/>
            <a:ext cx="3475767" cy="5159902"/>
          </a:xfrm>
          <a:prstGeom prst="rect">
            <a:avLst/>
          </a:prstGeom>
        </p:spPr>
      </p:pic>
      <p:pic>
        <p:nvPicPr>
          <p:cNvPr id="4" name="AUDIO_0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065"/>
    </mc:Choice>
    <mc:Fallback>
      <p:transition spd="slow" advTm="12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6218" objId="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600200" y="274638"/>
            <a:ext cx="7086600" cy="1143000"/>
          </a:xfrm>
        </p:spPr>
        <p:txBody>
          <a:bodyPr/>
          <a:lstStyle/>
          <a:p>
            <a:pPr eaLnBrk="1" hangingPunct="1"/>
            <a:r>
              <a:rPr lang="en-US" altLang="en-US" sz="4800" dirty="0" smtClean="0"/>
              <a:t>Taylor</a:t>
            </a:r>
            <a:r>
              <a:rPr lang="en-US" altLang="en-US" sz="4800" dirty="0"/>
              <a:t> </a:t>
            </a:r>
            <a:r>
              <a:rPr lang="en-US" altLang="en-US" sz="4800" dirty="0" smtClean="0"/>
              <a:t>&amp; </a:t>
            </a:r>
            <a:r>
              <a:rPr lang="en-US" altLang="en-US" sz="4800" dirty="0" err="1" smtClean="0"/>
              <a:t>Hutto</a:t>
            </a:r>
            <a:r>
              <a:rPr lang="en-US" altLang="en-US" sz="4800" dirty="0" smtClean="0"/>
              <a:t> Testing</a:t>
            </a:r>
          </a:p>
        </p:txBody>
      </p:sp>
      <p:sp>
        <p:nvSpPr>
          <p:cNvPr id="13315" name="Content Placeholder 2"/>
          <p:cNvSpPr>
            <a:spLocks noGrp="1"/>
          </p:cNvSpPr>
          <p:nvPr>
            <p:ph idx="1"/>
          </p:nvPr>
        </p:nvSpPr>
        <p:spPr>
          <a:xfrm>
            <a:off x="1676400" y="1219200"/>
            <a:ext cx="7315200" cy="4343400"/>
          </a:xfrm>
        </p:spPr>
        <p:txBody>
          <a:bodyPr/>
          <a:lstStyle/>
          <a:p>
            <a:r>
              <a:rPr lang="en-US" b="1" dirty="0"/>
              <a:t>Taylor</a:t>
            </a:r>
            <a:r>
              <a:rPr lang="en-US" dirty="0"/>
              <a:t> </a:t>
            </a:r>
          </a:p>
          <a:p>
            <a:pPr lvl="1"/>
            <a:r>
              <a:rPr lang="en-US" dirty="0" smtClean="0"/>
              <a:t>No </a:t>
            </a:r>
            <a:r>
              <a:rPr lang="en-US" dirty="0"/>
              <a:t>testing center. Meet with instructor to schedule a time to take </a:t>
            </a:r>
            <a:r>
              <a:rPr lang="en-US" dirty="0" smtClean="0"/>
              <a:t>exam, or test at the </a:t>
            </a:r>
            <a:r>
              <a:rPr lang="en-US" dirty="0" err="1" smtClean="0"/>
              <a:t>Hutto</a:t>
            </a:r>
            <a:r>
              <a:rPr lang="en-US" dirty="0" smtClean="0"/>
              <a:t> of Main Campus Testing Center.</a:t>
            </a:r>
            <a:r>
              <a:rPr lang="en-US" dirty="0"/>
              <a:t> </a:t>
            </a:r>
          </a:p>
          <a:p>
            <a:r>
              <a:rPr lang="en-US" b="1" dirty="0" err="1"/>
              <a:t>Hutto</a:t>
            </a:r>
            <a:r>
              <a:rPr lang="en-US" dirty="0"/>
              <a:t>  - First </a:t>
            </a:r>
            <a:r>
              <a:rPr lang="en-US" dirty="0" smtClean="0"/>
              <a:t>Floor By </a:t>
            </a:r>
            <a:r>
              <a:rPr lang="en-US" dirty="0"/>
              <a:t>appointment only. </a:t>
            </a:r>
          </a:p>
          <a:p>
            <a:pPr lvl="1"/>
            <a:r>
              <a:rPr lang="en-US" dirty="0" smtClean="0"/>
              <a:t>Testing </a:t>
            </a:r>
            <a:r>
              <a:rPr lang="en-US" dirty="0"/>
              <a:t>Center </a:t>
            </a:r>
            <a:r>
              <a:rPr lang="en-US" dirty="0" smtClean="0"/>
              <a:t>512 </a:t>
            </a:r>
            <a:r>
              <a:rPr lang="en-US" dirty="0"/>
              <a:t>– 759 </a:t>
            </a:r>
            <a:r>
              <a:rPr lang="en-US" dirty="0" smtClean="0"/>
              <a:t>– 5925</a:t>
            </a:r>
            <a:r>
              <a:rPr lang="en-US" dirty="0"/>
              <a:t/>
            </a:r>
            <a:br>
              <a:rPr lang="en-US" dirty="0"/>
            </a:br>
            <a:r>
              <a:rPr lang="en-US" dirty="0" smtClean="0"/>
              <a:t>Closed </a:t>
            </a:r>
            <a:r>
              <a:rPr lang="en-US" dirty="0"/>
              <a:t>12 p.m. – 1 p.m. </a:t>
            </a:r>
            <a:r>
              <a:rPr lang="en-US" dirty="0" smtClean="0"/>
              <a:t>Monday </a:t>
            </a:r>
            <a:r>
              <a:rPr lang="en-US" dirty="0"/>
              <a:t>– Thursday.</a:t>
            </a:r>
          </a:p>
          <a:p>
            <a:pPr lvl="2"/>
            <a:r>
              <a:rPr lang="en-US" dirty="0" smtClean="0"/>
              <a:t>PLEASE </a:t>
            </a:r>
            <a:r>
              <a:rPr lang="en-US" dirty="0"/>
              <a:t>NOTE: ALL tests must be completed by the posted closing time. ALL tests will be collected at closing time whether completed or not. </a:t>
            </a:r>
            <a:r>
              <a:rPr lang="en-US" dirty="0" smtClean="0"/>
              <a:t>TSI Assessment, HESI, and TEAS V </a:t>
            </a:r>
            <a:r>
              <a:rPr lang="en-US" dirty="0"/>
              <a:t>tests are </a:t>
            </a:r>
            <a:r>
              <a:rPr lang="en-US" dirty="0" smtClean="0"/>
              <a:t>not administered </a:t>
            </a:r>
            <a:r>
              <a:rPr lang="en-US" dirty="0"/>
              <a:t>on Friday.</a:t>
            </a:r>
          </a:p>
        </p:txBody>
      </p:sp>
      <p:pic>
        <p:nvPicPr>
          <p:cNvPr id="3" name="AUDIO_0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19600" y="4800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1043"/>
    </mc:Choice>
    <mc:Fallback>
      <p:transition spd="slow" advTm="21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topEvt time="11823" objId="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Tutoring Services</a:t>
            </a:r>
            <a:endParaRPr lang="en-US" dirty="0"/>
          </a:p>
        </p:txBody>
      </p:sp>
      <p:sp>
        <p:nvSpPr>
          <p:cNvPr id="3" name="Content Placeholder 2"/>
          <p:cNvSpPr>
            <a:spLocks noGrp="1"/>
          </p:cNvSpPr>
          <p:nvPr>
            <p:ph idx="1"/>
          </p:nvPr>
        </p:nvSpPr>
        <p:spPr/>
        <p:txBody>
          <a:bodyPr/>
          <a:lstStyle/>
          <a:p>
            <a:r>
              <a:rPr lang="en-US" sz="2800" dirty="0" smtClean="0"/>
              <a:t>Writing Center- Student Success Center RM 3612</a:t>
            </a:r>
          </a:p>
          <a:p>
            <a:pPr lvl="1"/>
            <a:r>
              <a:rPr lang="en-US" sz="2400" dirty="0"/>
              <a:t>Fall &amp; Spring: Monday – Thursday 8:00 am to 7: 00 pm, Friday 8:00 am to 12:00 </a:t>
            </a:r>
            <a:r>
              <a:rPr lang="en-US" sz="2400" dirty="0" smtClean="0"/>
              <a:t>pm</a:t>
            </a:r>
          </a:p>
          <a:p>
            <a:pPr lvl="1"/>
            <a:r>
              <a:rPr lang="en-US" sz="2400" dirty="0"/>
              <a:t>Summer: Monday – Thursday 8:00 am to 6:00 </a:t>
            </a:r>
            <a:r>
              <a:rPr lang="en-US" sz="2400" dirty="0" smtClean="0"/>
              <a:t>pm</a:t>
            </a:r>
          </a:p>
          <a:p>
            <a:pPr marL="457200" lvl="1" indent="0">
              <a:buNone/>
            </a:pPr>
            <a:r>
              <a:rPr lang="en-US" sz="2400" dirty="0" smtClean="0"/>
              <a:t> </a:t>
            </a:r>
          </a:p>
          <a:p>
            <a:r>
              <a:rPr lang="en-US" sz="2800" dirty="0" smtClean="0"/>
              <a:t>Math Tutoring- Student Success Center RM 3606</a:t>
            </a:r>
          </a:p>
          <a:p>
            <a:pPr lvl="1"/>
            <a:r>
              <a:rPr lang="en-US" sz="2400" dirty="0" smtClean="0"/>
              <a:t>Fall &amp; Spring: Monday – Thursday 8:00 am to 7: 00 pm, Friday 8:00 am to 12:00 pm </a:t>
            </a:r>
          </a:p>
          <a:p>
            <a:pPr lvl="1"/>
            <a:r>
              <a:rPr lang="en-US" sz="2400" dirty="0" smtClean="0"/>
              <a:t>Summer: Monday – Thursday 8:00 am to 6:00 pm</a:t>
            </a:r>
          </a:p>
        </p:txBody>
      </p:sp>
      <p:pic>
        <p:nvPicPr>
          <p:cNvPr id="5" name="AUDIO_0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62581650"/>
      </p:ext>
    </p:extLst>
  </p:cSld>
  <p:clrMapOvr>
    <a:masterClrMapping/>
  </p:clrMapOvr>
  <mc:AlternateContent xmlns:mc="http://schemas.openxmlformats.org/markup-compatibility/2006">
    <mc:Choice xmlns:p14="http://schemas.microsoft.com/office/powerpoint/2010/main" Requires="p14">
      <p:transition spd="slow" p14:dur="2000" advTm="19845"/>
    </mc:Choice>
    <mc:Fallback>
      <p:transition spd="slow" advTm="19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0" objId="5"/>
        <p14:stopEvt time="13807" objId="5"/>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Student Success Coaches</a:t>
            </a:r>
            <a:endParaRPr lang="en-US" dirty="0"/>
          </a:p>
        </p:txBody>
      </p:sp>
      <p:sp>
        <p:nvSpPr>
          <p:cNvPr id="6" name="Content Placeholder 5"/>
          <p:cNvSpPr>
            <a:spLocks noGrp="1"/>
          </p:cNvSpPr>
          <p:nvPr>
            <p:ph idx="1"/>
          </p:nvPr>
        </p:nvSpPr>
        <p:spPr/>
        <p:txBody>
          <a:bodyPr/>
          <a:lstStyle/>
          <a:p>
            <a:r>
              <a:rPr lang="en-US" dirty="0" smtClean="0"/>
              <a:t>Located in Arnold Student Union, 2</a:t>
            </a:r>
            <a:r>
              <a:rPr lang="en-US" baseline="30000" dirty="0" smtClean="0"/>
              <a:t>nd</a:t>
            </a:r>
            <a:r>
              <a:rPr lang="en-US" dirty="0" smtClean="0"/>
              <a:t> floor and One College Centre, 2</a:t>
            </a:r>
            <a:r>
              <a:rPr lang="en-US" baseline="30000" dirty="0" smtClean="0"/>
              <a:t>nd</a:t>
            </a:r>
            <a:r>
              <a:rPr lang="en-US" dirty="0" smtClean="0"/>
              <a:t> floor (across from advising). Call 254-298-8501, 254-298-8342, or 254-298-8366</a:t>
            </a:r>
          </a:p>
          <a:p>
            <a:r>
              <a:rPr lang="en-US" dirty="0" smtClean="0"/>
              <a:t>Do you need assistance with:</a:t>
            </a:r>
            <a:endParaRPr lang="en-US" dirty="0"/>
          </a:p>
        </p:txBody>
      </p:sp>
      <p:sp>
        <p:nvSpPr>
          <p:cNvPr id="7" name="Rounded Rectangle 6"/>
          <p:cNvSpPr/>
          <p:nvPr/>
        </p:nvSpPr>
        <p:spPr>
          <a:xfrm>
            <a:off x="557049" y="4876800"/>
            <a:ext cx="16002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Resources:</a:t>
            </a:r>
          </a:p>
          <a:p>
            <a:pPr algn="ctr"/>
            <a:r>
              <a:rPr lang="en-US" dirty="0" smtClean="0"/>
              <a:t>On/off campus</a:t>
            </a:r>
            <a:endParaRPr lang="en-US" dirty="0"/>
          </a:p>
        </p:txBody>
      </p:sp>
      <p:sp>
        <p:nvSpPr>
          <p:cNvPr id="8" name="Rounded Rectangle 7"/>
          <p:cNvSpPr/>
          <p:nvPr/>
        </p:nvSpPr>
        <p:spPr>
          <a:xfrm>
            <a:off x="2538249" y="4534215"/>
            <a:ext cx="1447800" cy="7850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Tutoring</a:t>
            </a:r>
            <a:endParaRPr lang="en-US" dirty="0"/>
          </a:p>
        </p:txBody>
      </p:sp>
      <p:sp>
        <p:nvSpPr>
          <p:cNvPr id="9" name="Rounded Rectangle 8"/>
          <p:cNvSpPr/>
          <p:nvPr/>
        </p:nvSpPr>
        <p:spPr>
          <a:xfrm>
            <a:off x="4282966" y="5212447"/>
            <a:ext cx="16002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 Management</a:t>
            </a:r>
            <a:endParaRPr lang="en-US" dirty="0"/>
          </a:p>
        </p:txBody>
      </p:sp>
      <p:sp>
        <p:nvSpPr>
          <p:cNvPr id="10" name="Rounded Rectangle 9"/>
          <p:cNvSpPr/>
          <p:nvPr/>
        </p:nvSpPr>
        <p:spPr>
          <a:xfrm>
            <a:off x="4572000" y="4246809"/>
            <a:ext cx="1143000" cy="6326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Study Skills</a:t>
            </a:r>
            <a:endParaRPr lang="en-US" dirty="0"/>
          </a:p>
        </p:txBody>
      </p:sp>
      <p:sp>
        <p:nvSpPr>
          <p:cNvPr id="11" name="Rounded Rectangle 10"/>
          <p:cNvSpPr/>
          <p:nvPr/>
        </p:nvSpPr>
        <p:spPr>
          <a:xfrm>
            <a:off x="6477000" y="4876800"/>
            <a:ext cx="19812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Staying on Track With Classes</a:t>
            </a:r>
            <a:endParaRPr lang="en-US" dirty="0"/>
          </a:p>
        </p:txBody>
      </p:sp>
      <p:pic>
        <p:nvPicPr>
          <p:cNvPr id="3" name="AUDIO_09.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72646587"/>
      </p:ext>
    </p:extLst>
  </p:cSld>
  <p:clrMapOvr>
    <a:masterClrMapping/>
  </p:clrMapOvr>
  <mc:AlternateContent xmlns:mc="http://schemas.openxmlformats.org/markup-compatibility/2006">
    <mc:Choice xmlns:p14="http://schemas.microsoft.com/office/powerpoint/2010/main" Requires="p14">
      <p:transition spd="slow" p14:dur="2000" advTm="28361"/>
    </mc:Choice>
    <mc:Fallback>
      <p:transition spd="slow" advTm="28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0" objId="3"/>
        <p14:stopEvt time="25420" objId="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06236"/>
            <a:ext cx="7772400" cy="2228850"/>
          </a:xfrm>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Open Computer </a:t>
            </a:r>
            <a:r>
              <a:rPr lang="en-US" b="1" dirty="0" smtClean="0">
                <a:effectLst>
                  <a:outerShdw blurRad="38100" dist="38100" dir="2700000" algn="tl">
                    <a:srgbClr val="000000">
                      <a:alpha val="43137"/>
                    </a:srgbClr>
                  </a:outerShdw>
                </a:effectLst>
              </a:rPr>
              <a:t>Lab</a:t>
            </a:r>
            <a:endParaRPr lang="en-US" b="1" dirty="0" smtClean="0">
              <a:effectLst>
                <a:outerShdw blurRad="38100" dist="38100" dir="2700000" algn="tl">
                  <a:srgbClr val="000000">
                    <a:alpha val="43137"/>
                  </a:srgbClr>
                </a:outerShdw>
              </a:effectLst>
            </a:endParaRPr>
          </a:p>
        </p:txBody>
      </p:sp>
      <p:pic>
        <p:nvPicPr>
          <p:cNvPr id="1433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8937" y="3524250"/>
            <a:ext cx="5826125"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_10.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644"/>
    </mc:Choice>
    <mc:Fallback>
      <p:transition spd="slow" advTm="5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topEvt time="4636" objId="3"/>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Open Computer Lab</a:t>
            </a:r>
          </a:p>
        </p:txBody>
      </p:sp>
      <p:sp>
        <p:nvSpPr>
          <p:cNvPr id="3" name="Content Placeholder 2"/>
          <p:cNvSpPr>
            <a:spLocks noGrp="1"/>
          </p:cNvSpPr>
          <p:nvPr>
            <p:ph idx="1"/>
          </p:nvPr>
        </p:nvSpPr>
        <p:spPr>
          <a:xfrm>
            <a:off x="228600" y="1858296"/>
            <a:ext cx="8229600" cy="3154362"/>
          </a:xfrm>
        </p:spPr>
        <p:txBody>
          <a:bodyPr rtlCol="0">
            <a:normAutofit/>
          </a:bodyPr>
          <a:lstStyle/>
          <a:p>
            <a:pPr marL="0" indent="0" eaLnBrk="1" fontAlgn="auto" hangingPunct="1">
              <a:spcAft>
                <a:spcPts val="0"/>
              </a:spcAft>
              <a:buNone/>
              <a:defRPr/>
            </a:pPr>
            <a:r>
              <a:rPr lang="en-US" sz="3600" b="1" dirty="0" smtClean="0"/>
              <a:t>If you don’t have access to a computer, there are two options to help you get your work done in</a:t>
            </a:r>
            <a:br>
              <a:rPr lang="en-US" sz="3600" b="1" dirty="0" smtClean="0"/>
            </a:br>
            <a:r>
              <a:rPr lang="en-US" sz="3600" b="1" dirty="0" smtClean="0"/>
              <a:t>Watson Technical Center</a:t>
            </a:r>
            <a:br>
              <a:rPr lang="en-US" sz="3600" b="1" dirty="0" smtClean="0"/>
            </a:br>
            <a:r>
              <a:rPr lang="en-US" sz="3600" b="1" dirty="0" smtClean="0"/>
              <a:t>(WTC)</a:t>
            </a:r>
          </a:p>
        </p:txBody>
      </p:sp>
      <p:pic>
        <p:nvPicPr>
          <p:cNvPr id="15365" name="Picture 6" descr="books.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724400"/>
            <a:ext cx="28575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descr="computer.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43325" y="3002755"/>
            <a:ext cx="5400675"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_1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169"/>
    </mc:Choice>
    <mc:Fallback>
      <p:transition spd="slow" advTm="14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11974" objId="4"/>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9200" y="-1"/>
            <a:ext cx="4143703" cy="6875023"/>
          </a:xfrm>
          <a:prstGeom prst="rect">
            <a:avLst/>
          </a:prstGeom>
        </p:spPr>
      </p:pic>
      <p:sp>
        <p:nvSpPr>
          <p:cNvPr id="16387" name="Title 1"/>
          <p:cNvSpPr>
            <a:spLocks noGrp="1"/>
          </p:cNvSpPr>
          <p:nvPr>
            <p:ph type="title"/>
          </p:nvPr>
        </p:nvSpPr>
        <p:spPr/>
        <p:txBody>
          <a:bodyPr/>
          <a:lstStyle/>
          <a:p>
            <a:pPr algn="l" eaLnBrk="1" hangingPunct="1"/>
            <a:r>
              <a:rPr lang="en-US" altLang="en-US" dirty="0" smtClean="0"/>
              <a:t>           </a:t>
            </a:r>
            <a:r>
              <a:rPr lang="en-US" altLang="en-US" sz="6000" b="1" dirty="0" smtClean="0">
                <a:effectLst>
                  <a:outerShdw blurRad="38100" dist="38100" dir="2700000" algn="tl">
                    <a:srgbClr val="000000">
                      <a:alpha val="43137"/>
                    </a:srgbClr>
                  </a:outerShdw>
                </a:effectLst>
              </a:rPr>
              <a:t>WTC</a:t>
            </a:r>
          </a:p>
        </p:txBody>
      </p:sp>
      <p:pic>
        <p:nvPicPr>
          <p:cNvPr id="16388" name="Picture 3" descr="E:\DCIM\100_FUJI\DSCF2227.JPG"/>
          <p:cNvPicPr>
            <a:picLocks noChangeAspect="1" noChangeArrowheads="1"/>
          </p:cNvPicPr>
          <p:nvPr/>
        </p:nvPicPr>
        <p:blipFill>
          <a:blip r:embed="rId6">
            <a:extLst>
              <a:ext uri="{28A0092B-C50C-407E-A947-70E740481C1C}">
                <a14:useLocalDpi xmlns:a14="http://schemas.microsoft.com/office/drawing/2010/main" val="0"/>
              </a:ext>
            </a:extLst>
          </a:blip>
          <a:srcRect l="5479" t="19635" r="20547" b="25571"/>
          <a:stretch>
            <a:fillRect/>
          </a:stretch>
        </p:blipFill>
        <p:spPr bwMode="auto">
          <a:xfrm>
            <a:off x="474406" y="1716632"/>
            <a:ext cx="4114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bwMode="auto">
          <a:xfrm>
            <a:off x="76200" y="3733800"/>
            <a:ext cx="5410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b="1" dirty="0" smtClean="0"/>
              <a:t>Watson</a:t>
            </a:r>
          </a:p>
          <a:p>
            <a:pPr eaLnBrk="1" hangingPunct="1"/>
            <a:r>
              <a:rPr lang="en-US" altLang="en-US" b="1" dirty="0" smtClean="0"/>
              <a:t>Technical Center</a:t>
            </a:r>
          </a:p>
        </p:txBody>
      </p:sp>
      <p:sp>
        <p:nvSpPr>
          <p:cNvPr id="4" name="Left Arrow 3"/>
          <p:cNvSpPr/>
          <p:nvPr/>
        </p:nvSpPr>
        <p:spPr>
          <a:xfrm rot="10800000">
            <a:off x="4876800" y="2602060"/>
            <a:ext cx="1393825" cy="51514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AUDIO_1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350"/>
    </mc:Choice>
    <mc:Fallback>
      <p:transition spd="slow" advTm="8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0" objId="2"/>
        <p14:stopEvt time="6418" objId="2"/>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1" y="1027471"/>
            <a:ext cx="5638800" cy="5439697"/>
          </a:xfrm>
        </p:spPr>
        <p:txBody>
          <a:bodyPr rtlCol="0">
            <a:normAutofit fontScale="92500" lnSpcReduction="20000"/>
          </a:bodyPr>
          <a:lstStyle/>
          <a:p>
            <a:pPr eaLnBrk="1" fontAlgn="auto" hangingPunct="1">
              <a:spcAft>
                <a:spcPts val="0"/>
              </a:spcAft>
              <a:defRPr/>
            </a:pPr>
            <a:r>
              <a:rPr lang="en-US" b="1" dirty="0" smtClean="0">
                <a:latin typeface="+mj-lt"/>
                <a:ea typeface="+mj-ea"/>
                <a:cs typeface="+mj-cs"/>
              </a:rPr>
              <a:t>WTC room 501</a:t>
            </a:r>
          </a:p>
          <a:p>
            <a:pPr eaLnBrk="1" fontAlgn="auto" hangingPunct="1">
              <a:spcAft>
                <a:spcPts val="0"/>
              </a:spcAft>
              <a:defRPr/>
            </a:pPr>
            <a:r>
              <a:rPr lang="en-US" b="1" dirty="0" smtClean="0">
                <a:latin typeface="+mj-lt"/>
                <a:ea typeface="+mj-ea"/>
                <a:cs typeface="+mj-cs"/>
              </a:rPr>
              <a:t>30+ computers </a:t>
            </a:r>
          </a:p>
          <a:p>
            <a:pPr eaLnBrk="1" fontAlgn="auto" hangingPunct="1">
              <a:spcAft>
                <a:spcPts val="0"/>
              </a:spcAft>
              <a:defRPr/>
            </a:pPr>
            <a:r>
              <a:rPr lang="en-US" b="1" dirty="0"/>
              <a:t>The computers have </a:t>
            </a:r>
            <a:endParaRPr lang="en-US" b="1" dirty="0" smtClean="0"/>
          </a:p>
          <a:p>
            <a:pPr lvl="1" eaLnBrk="1" fontAlgn="auto" hangingPunct="1">
              <a:spcAft>
                <a:spcPts val="0"/>
              </a:spcAft>
              <a:defRPr/>
            </a:pPr>
            <a:r>
              <a:rPr lang="en-US" b="1" dirty="0" smtClean="0"/>
              <a:t>web browsers</a:t>
            </a:r>
          </a:p>
          <a:p>
            <a:pPr lvl="1" eaLnBrk="1" fontAlgn="auto" hangingPunct="1">
              <a:spcAft>
                <a:spcPts val="0"/>
              </a:spcAft>
              <a:defRPr/>
            </a:pPr>
            <a:r>
              <a:rPr lang="en-US" b="1" dirty="0" smtClean="0"/>
              <a:t>word </a:t>
            </a:r>
            <a:r>
              <a:rPr lang="en-US" b="1" dirty="0"/>
              <a:t>processing </a:t>
            </a:r>
            <a:r>
              <a:rPr lang="en-US" b="1" dirty="0" smtClean="0"/>
              <a:t>software</a:t>
            </a:r>
          </a:p>
          <a:p>
            <a:pPr lvl="1" eaLnBrk="1" fontAlgn="auto" hangingPunct="1">
              <a:spcAft>
                <a:spcPts val="0"/>
              </a:spcAft>
              <a:defRPr/>
            </a:pPr>
            <a:r>
              <a:rPr lang="en-US" b="1" dirty="0" smtClean="0"/>
              <a:t>most </a:t>
            </a:r>
            <a:r>
              <a:rPr lang="en-US" b="1" dirty="0"/>
              <a:t>of the software programs required for your </a:t>
            </a:r>
            <a:r>
              <a:rPr lang="en-US" b="1" dirty="0" smtClean="0"/>
              <a:t>class</a:t>
            </a:r>
          </a:p>
          <a:p>
            <a:pPr lvl="1" eaLnBrk="1" fontAlgn="auto" hangingPunct="1">
              <a:spcAft>
                <a:spcPts val="0"/>
              </a:spcAft>
              <a:defRPr/>
            </a:pPr>
            <a:r>
              <a:rPr lang="en-US" b="1" dirty="0" smtClean="0"/>
              <a:t>scanners </a:t>
            </a:r>
            <a:r>
              <a:rPr lang="en-US" b="1" dirty="0"/>
              <a:t>are available in 501 </a:t>
            </a:r>
            <a:r>
              <a:rPr lang="en-US" b="1" dirty="0" smtClean="0"/>
              <a:t>WTC </a:t>
            </a:r>
          </a:p>
          <a:p>
            <a:pPr lvl="1" eaLnBrk="1" fontAlgn="auto" hangingPunct="1">
              <a:spcAft>
                <a:spcPts val="0"/>
              </a:spcAft>
              <a:defRPr/>
            </a:pPr>
            <a:r>
              <a:rPr lang="en-US" b="1" dirty="0"/>
              <a:t>b</a:t>
            </a:r>
            <a:r>
              <a:rPr lang="en-US" b="1" dirty="0" smtClean="0"/>
              <a:t>lack/white printing can be done</a:t>
            </a:r>
          </a:p>
          <a:p>
            <a:pPr marL="457200" lvl="1" indent="0" eaLnBrk="1" fontAlgn="auto" hangingPunct="1">
              <a:spcAft>
                <a:spcPts val="0"/>
              </a:spcAft>
              <a:buNone/>
              <a:defRPr/>
            </a:pPr>
            <a:r>
              <a:rPr lang="en-US" b="1" dirty="0" smtClean="0"/>
              <a:t/>
            </a:r>
            <a:br>
              <a:rPr lang="en-US" b="1" dirty="0" smtClean="0"/>
            </a:br>
            <a:r>
              <a:rPr lang="en-US" b="1" dirty="0" smtClean="0">
                <a:solidFill>
                  <a:srgbClr val="FF0000"/>
                </a:solidFill>
              </a:rPr>
              <a:t>PLEASE NOTE: </a:t>
            </a:r>
            <a:r>
              <a:rPr lang="en-US" dirty="0" smtClean="0"/>
              <a:t>the </a:t>
            </a:r>
            <a:r>
              <a:rPr lang="en-US" sz="3000" b="1" dirty="0"/>
              <a:t>copier</a:t>
            </a:r>
            <a:r>
              <a:rPr lang="en-US" dirty="0"/>
              <a:t> for student use is located in the Hubert M. Dawson </a:t>
            </a:r>
            <a:r>
              <a:rPr lang="en-US" dirty="0" smtClean="0"/>
              <a:t>Library</a:t>
            </a:r>
            <a:endParaRPr lang="en-US" dirty="0"/>
          </a:p>
          <a:p>
            <a:pPr eaLnBrk="1" fontAlgn="auto" hangingPunct="1">
              <a:spcAft>
                <a:spcPts val="0"/>
              </a:spcAft>
              <a:defRPr/>
            </a:pPr>
            <a:endParaRPr lang="en-US" b="1" dirty="0" smtClean="0"/>
          </a:p>
        </p:txBody>
      </p:sp>
      <p:sp>
        <p:nvSpPr>
          <p:cNvPr id="7" name="Title 3"/>
          <p:cNvSpPr>
            <a:spLocks noGrp="1"/>
          </p:cNvSpPr>
          <p:nvPr>
            <p:ph type="title"/>
          </p:nvPr>
        </p:nvSpPr>
        <p:spPr>
          <a:xfrm>
            <a:off x="403157" y="0"/>
            <a:ext cx="8229600" cy="1143000"/>
          </a:xfrm>
        </p:spPr>
        <p:txBody>
          <a:bodyPr/>
          <a:lstStyle/>
          <a:p>
            <a:r>
              <a:rPr lang="en-US" dirty="0" smtClean="0">
                <a:effectLst>
                  <a:outerShdw blurRad="38100" dist="38100" dir="2700000" algn="tl">
                    <a:srgbClr val="000000">
                      <a:alpha val="43137"/>
                    </a:srgbClr>
                  </a:outerShdw>
                </a:effectLst>
              </a:rPr>
              <a:t>Open Computer Lab</a:t>
            </a:r>
            <a:endParaRPr lang="en-US" dirty="0">
              <a:effectLst>
                <a:outerShdw blurRad="38100" dist="38100" dir="2700000" algn="tl">
                  <a:srgbClr val="000000">
                    <a:alpha val="43137"/>
                  </a:srgbClr>
                </a:outerShdw>
              </a:effectLst>
            </a:endParaRP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5556" r="6490" b="20000"/>
          <a:stretch/>
        </p:blipFill>
        <p:spPr>
          <a:xfrm>
            <a:off x="-336755" y="1027471"/>
            <a:ext cx="3810001" cy="5392269"/>
          </a:xfrm>
          <a:prstGeom prst="rect">
            <a:avLst/>
          </a:prstGeom>
        </p:spPr>
      </p:pic>
      <p:pic>
        <p:nvPicPr>
          <p:cNvPr id="2" name="AUDIO_1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196"/>
    </mc:Choice>
    <mc:Fallback>
      <p:transition spd="slow" advTm="22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0" objId="2"/>
        <p14:stopEvt time="18518" objId="2"/>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1295399"/>
            <a:ext cx="3429000" cy="6095999"/>
          </a:xfrm>
          <a:prstGeom prst="rect">
            <a:avLst/>
          </a:prstGeom>
          <a:noFill/>
          <a:ln>
            <a:noFill/>
          </a:ln>
        </p:spPr>
      </p:pic>
      <p:sp>
        <p:nvSpPr>
          <p:cNvPr id="3" name="Content Placeholder 2"/>
          <p:cNvSpPr>
            <a:spLocks noGrp="1"/>
          </p:cNvSpPr>
          <p:nvPr>
            <p:ph idx="1"/>
          </p:nvPr>
        </p:nvSpPr>
        <p:spPr>
          <a:xfrm>
            <a:off x="403157" y="1295399"/>
            <a:ext cx="4876800" cy="5943600"/>
          </a:xfrm>
        </p:spPr>
        <p:txBody>
          <a:bodyPr rtlCol="0">
            <a:normAutofit/>
          </a:bodyPr>
          <a:lstStyle/>
          <a:p>
            <a:pPr eaLnBrk="1" fontAlgn="auto" hangingPunct="1">
              <a:spcAft>
                <a:spcPts val="0"/>
              </a:spcAft>
              <a:defRPr/>
            </a:pPr>
            <a:r>
              <a:rPr lang="en-US" sz="2800" b="1" dirty="0" smtClean="0"/>
              <a:t>Open </a:t>
            </a:r>
            <a:r>
              <a:rPr lang="en-US" sz="2800" b="1" dirty="0"/>
              <a:t>early morning </a:t>
            </a:r>
            <a:br>
              <a:rPr lang="en-US" sz="2800" b="1" dirty="0"/>
            </a:br>
            <a:r>
              <a:rPr lang="en-US" sz="2800" b="1" dirty="0"/>
              <a:t>until late evening</a:t>
            </a:r>
            <a:br>
              <a:rPr lang="en-US" sz="2800" b="1" dirty="0"/>
            </a:br>
            <a:r>
              <a:rPr lang="en-US" sz="2800" b="1" dirty="0"/>
              <a:t>Monday through Thursday, </a:t>
            </a:r>
            <a:br>
              <a:rPr lang="en-US" sz="2800" b="1" dirty="0"/>
            </a:br>
            <a:r>
              <a:rPr lang="en-US" sz="2800" b="1" dirty="0"/>
              <a:t>and Friday mornings </a:t>
            </a:r>
            <a:br>
              <a:rPr lang="en-US" sz="2800" b="1" dirty="0"/>
            </a:br>
            <a:r>
              <a:rPr lang="en-US" sz="2800" b="1" dirty="0"/>
              <a:t>during the Fall and Spring semesters.</a:t>
            </a:r>
          </a:p>
          <a:p>
            <a:pPr marL="0" indent="0" eaLnBrk="1" fontAlgn="auto" hangingPunct="1">
              <a:spcAft>
                <a:spcPts val="0"/>
              </a:spcAft>
              <a:buNone/>
              <a:defRPr/>
            </a:pPr>
            <a:endParaRPr lang="en-US" sz="2800" b="1" dirty="0" smtClean="0"/>
          </a:p>
          <a:p>
            <a:pPr eaLnBrk="1" fontAlgn="auto" hangingPunct="1">
              <a:spcAft>
                <a:spcPts val="0"/>
              </a:spcAft>
              <a:defRPr/>
            </a:pPr>
            <a:r>
              <a:rPr lang="en-US" sz="2800" b="1" dirty="0" smtClean="0"/>
              <a:t>On Saturday and Sunday, the Hubert M. Dawson Library has computers available for student use.</a:t>
            </a:r>
          </a:p>
        </p:txBody>
      </p:sp>
      <p:sp>
        <p:nvSpPr>
          <p:cNvPr id="4" name="Title 3"/>
          <p:cNvSpPr>
            <a:spLocks noGrp="1"/>
          </p:cNvSpPr>
          <p:nvPr>
            <p:ph type="title"/>
          </p:nvPr>
        </p:nvSpPr>
        <p:spPr>
          <a:xfrm>
            <a:off x="403157" y="0"/>
            <a:ext cx="8229600" cy="1143000"/>
          </a:xfrm>
        </p:spPr>
        <p:txBody>
          <a:bodyPr/>
          <a:lstStyle/>
          <a:p>
            <a:r>
              <a:rPr lang="en-US" dirty="0" smtClean="0">
                <a:effectLst>
                  <a:outerShdw blurRad="38100" dist="38100" dir="2700000" algn="tl">
                    <a:srgbClr val="000000">
                      <a:alpha val="43137"/>
                    </a:srgbClr>
                  </a:outerShdw>
                </a:effectLst>
              </a:rPr>
              <a:t>Open Computer Lab</a:t>
            </a:r>
            <a:endParaRPr lang="en-US" dirty="0">
              <a:effectLst>
                <a:outerShdw blurRad="38100" dist="38100" dir="2700000" algn="tl">
                  <a:srgbClr val="000000">
                    <a:alpha val="43137"/>
                  </a:srgbClr>
                </a:outerShdw>
              </a:effectLst>
            </a:endParaRPr>
          </a:p>
        </p:txBody>
      </p:sp>
      <p:pic>
        <p:nvPicPr>
          <p:cNvPr id="2" name="AUDIO_1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308"/>
    </mc:Choice>
    <mc:Fallback>
      <p:transition spd="slow" advTm="18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0" objId="2"/>
        <p14:stopEvt time="11831" objId="2"/>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600" b="1" dirty="0" smtClean="0"/>
              <a:t>Taylor and </a:t>
            </a:r>
            <a:r>
              <a:rPr lang="en-US" sz="3600" b="1" dirty="0" err="1" smtClean="0"/>
              <a:t>Hutto</a:t>
            </a:r>
            <a:endParaRPr lang="en-US" sz="3600" b="1" dirty="0" smtClean="0"/>
          </a:p>
        </p:txBody>
      </p:sp>
      <p:sp>
        <p:nvSpPr>
          <p:cNvPr id="19460" name="Content Placeholder 2"/>
          <p:cNvSpPr>
            <a:spLocks noGrp="1"/>
          </p:cNvSpPr>
          <p:nvPr>
            <p:ph idx="1"/>
          </p:nvPr>
        </p:nvSpPr>
        <p:spPr>
          <a:xfrm>
            <a:off x="152401" y="1452615"/>
            <a:ext cx="8382000" cy="5405385"/>
          </a:xfrm>
        </p:spPr>
        <p:txBody>
          <a:bodyPr/>
          <a:lstStyle/>
          <a:p>
            <a:pPr eaLnBrk="1" hangingPunct="1"/>
            <a:r>
              <a:rPr lang="en-US" altLang="en-US" sz="3600" b="1" dirty="0" smtClean="0"/>
              <a:t>Check with the front desk for more info</a:t>
            </a:r>
            <a:endParaRPr lang="en-US" altLang="en-US" sz="2000" b="1" dirty="0" smtClean="0"/>
          </a:p>
          <a:p>
            <a:pPr lvl="1" eaLnBrk="1" hangingPunct="1"/>
            <a:r>
              <a:rPr lang="en-US" altLang="en-US" b="1" dirty="0"/>
              <a:t>Taylor – RM 121 w/ printer, RM 112 w/ printer, and the front lobby has a few computers with printer access.</a:t>
            </a:r>
          </a:p>
          <a:p>
            <a:pPr lvl="1" eaLnBrk="1" hangingPunct="1"/>
            <a:r>
              <a:rPr lang="en-US" altLang="en-US" b="1" dirty="0" err="1"/>
              <a:t>Hutto</a:t>
            </a:r>
            <a:r>
              <a:rPr lang="en-US" altLang="en-US" b="1" dirty="0"/>
              <a:t> –  1</a:t>
            </a:r>
            <a:r>
              <a:rPr lang="en-US" altLang="en-US" b="1" dirty="0" smtClean="0"/>
              <a:t>st </a:t>
            </a:r>
            <a:r>
              <a:rPr lang="en-US" altLang="en-US" b="1" dirty="0"/>
              <a:t>floor open </a:t>
            </a:r>
            <a:r>
              <a:rPr lang="en-US" altLang="en-US" b="1" dirty="0" smtClean="0"/>
              <a:t>computer</a:t>
            </a:r>
            <a:br>
              <a:rPr lang="en-US" altLang="en-US" b="1" dirty="0" smtClean="0"/>
            </a:br>
            <a:r>
              <a:rPr lang="en-US" altLang="en-US" b="1" dirty="0" smtClean="0"/>
              <a:t>lab </a:t>
            </a:r>
            <a:r>
              <a:rPr lang="en-US" altLang="en-US" b="1" dirty="0"/>
              <a:t>&amp; the library also has a few </a:t>
            </a:r>
            <a:r>
              <a:rPr lang="en-US" altLang="en-US" b="1" dirty="0" smtClean="0"/>
              <a:t/>
            </a:r>
            <a:br>
              <a:rPr lang="en-US" altLang="en-US" b="1" dirty="0" smtClean="0"/>
            </a:br>
            <a:r>
              <a:rPr lang="en-US" altLang="en-US" b="1" dirty="0" smtClean="0"/>
              <a:t>computers </a:t>
            </a:r>
            <a:r>
              <a:rPr lang="en-US" altLang="en-US" b="1" dirty="0"/>
              <a:t>to use</a:t>
            </a:r>
            <a:r>
              <a:rPr lang="en-US" altLang="en-US" b="1" dirty="0" smtClean="0"/>
              <a:t>.</a:t>
            </a:r>
            <a:endParaRPr lang="en-US" altLang="en-US" sz="2000" b="1" dirty="0" smtClean="0"/>
          </a:p>
          <a:p>
            <a:pPr lvl="1" eaLnBrk="1" hangingPunct="1"/>
            <a:r>
              <a:rPr lang="en-US" altLang="en-US" b="1" dirty="0" smtClean="0"/>
              <a:t>Loaner computers are also</a:t>
            </a:r>
            <a:br>
              <a:rPr lang="en-US" altLang="en-US" b="1" dirty="0" smtClean="0"/>
            </a:br>
            <a:r>
              <a:rPr lang="en-US" altLang="en-US" b="1" dirty="0" smtClean="0"/>
              <a:t>available from these </a:t>
            </a:r>
            <a:br>
              <a:rPr lang="en-US" altLang="en-US" b="1" dirty="0" smtClean="0"/>
            </a:br>
            <a:r>
              <a:rPr lang="en-US" altLang="en-US" b="1" dirty="0" smtClean="0"/>
              <a:t>campuses</a:t>
            </a:r>
          </a:p>
        </p:txBody>
      </p:sp>
      <p:pic>
        <p:nvPicPr>
          <p:cNvPr id="5" name="Picture 3" descr="computer.g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8540" y="3262416"/>
            <a:ext cx="4988086"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_1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516"/>
    </mc:Choice>
    <mc:Fallback>
      <p:transition spd="slow" advTm="17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4"/>
        <p14:stopEvt time="5717" objId="4"/>
      </p14:showEvtLst>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P0300065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2763</TotalTime>
  <Words>971</Words>
  <Application>Microsoft Office PowerPoint</Application>
  <PresentationFormat>On-screen Show (4:3)</PresentationFormat>
  <Paragraphs>127</Paragraphs>
  <Slides>16</Slides>
  <Notes>16</Notes>
  <HiddenSlides>0</HiddenSlides>
  <MMClips>15</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Office Theme</vt:lpstr>
      <vt:lpstr>TP030006599</vt:lpstr>
      <vt:lpstr>Testing Center Tutoring Services Success Coaches Open Computer Lab</vt:lpstr>
      <vt:lpstr>Testing Center</vt:lpstr>
      <vt:lpstr>What Test Do You  Want to Take?</vt:lpstr>
      <vt:lpstr>When Can I Test on Main Campus?</vt:lpstr>
      <vt:lpstr>Photo ID Required!</vt:lpstr>
      <vt:lpstr>More Information</vt:lpstr>
      <vt:lpstr>About the Testing Center</vt:lpstr>
      <vt:lpstr>Taylor &amp; Hutto Testing</vt:lpstr>
      <vt:lpstr>Tutoring Services</vt:lpstr>
      <vt:lpstr>Student Success Coaches</vt:lpstr>
      <vt:lpstr>Open Computer Lab</vt:lpstr>
      <vt:lpstr>Open Computer Lab</vt:lpstr>
      <vt:lpstr>           WTC</vt:lpstr>
      <vt:lpstr>Open Computer Lab</vt:lpstr>
      <vt:lpstr>Open Computer Lab</vt:lpstr>
      <vt:lpstr>Taylor and Hutto</vt:lpstr>
    </vt:vector>
  </TitlesOfParts>
  <Company>Temple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Computer Lab Computer Loaner Program</dc:title>
  <dc:creator>collinsc058</dc:creator>
  <cp:lastModifiedBy>lemmonss941</cp:lastModifiedBy>
  <cp:revision>96</cp:revision>
  <cp:lastPrinted>2017-08-09T12:57:32Z</cp:lastPrinted>
  <dcterms:created xsi:type="dcterms:W3CDTF">2010-08-11T16:08:27Z</dcterms:created>
  <dcterms:modified xsi:type="dcterms:W3CDTF">2017-08-15T22:44:01Z</dcterms:modified>
</cp:coreProperties>
</file>