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6" r:id="rId18"/>
    <p:sldId id="277" r:id="rId19"/>
    <p:sldId id="278" r:id="rId20"/>
    <p:sldId id="279" r:id="rId21"/>
    <p:sldId id="272" r:id="rId22"/>
    <p:sldId id="273" r:id="rId23"/>
    <p:sldId id="274" r:id="rId24"/>
    <p:sldId id="275" r:id="rId25"/>
    <p:sldId id="281"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423BF71-38B7-8642-BFCE-EDAE9BD0CBAF}" type="datetimeFigureOut">
              <a:rPr lang="en-US" dirty="0"/>
              <a:t>8/15/2019</a:t>
            </a:fld>
            <a:endParaRPr lang="en-US" dirty="0"/>
          </a:p>
        </p:txBody>
      </p:sp>
      <p:sp>
        <p:nvSpPr>
          <p:cNvPr id="5" name="Footer Placeholder 4"/>
          <p:cNvSpPr>
            <a:spLocks noGrp="1"/>
          </p:cNvSpPr>
          <p:nvPr>
            <p:ph type="ftr" sz="quarter" idx="11"/>
          </p:nvPr>
        </p:nvSpPr>
        <p:spPr>
          <a:xfrm>
            <a:off x="2493105" y="329307"/>
            <a:ext cx="4897310"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981CDE-9BE7-C544-8ACB-7077DFC4270F}" type="datetimeFigureOut">
              <a:rPr lang="en-US" dirty="0"/>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55BA285-9698-1B45-8319-D90A8C63F150}" type="datetimeFigureOut">
              <a:rPr lang="en-US" dirty="0"/>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A86CD42-43FF-B740-998F-DCC3802C4CE3}" type="datetimeFigureOut">
              <a:rPr lang="en-US" dirty="0"/>
              <a:t>8/15/2019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34695" y="2824269"/>
            <a:ext cx="4608576"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54792" y="2821491"/>
            <a:ext cx="4608576"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EA0FFBD-2EE4-8547-BBAE-A1AC91C8D77E}" type="datetimeFigureOut">
              <a:rPr lang="en-US" dirty="0"/>
              <a:t>8/15/2019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55A2352-D7AC-F242-9256-A4477BCBF354}" type="datetimeFigureOut">
              <a:rPr lang="en-US" dirty="0"/>
              <a:t>8/15/2019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FCFC6A-9AE6-404D-9FDD-168B477B9C90}" type="datetimeFigureOut">
              <a:rPr lang="en-US" dirty="0"/>
              <a:t>8/15/2019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1CFCDFD-B4CF-A241-8D71-E814B10BEAF4}" type="datetimeFigureOut">
              <a:rPr lang="en-US" dirty="0"/>
              <a:t>8/15/2019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26A7B589-FD4B-7E46-869A-CBADC5FC564E}" type="datetimeFigureOut">
              <a:rPr lang="en-US" dirty="0"/>
              <a:t>8/15/2019</a:t>
            </a:fld>
            <a:endParaRPr lang="en-US" dirty="0"/>
          </a:p>
        </p:txBody>
      </p:sp>
      <p:sp>
        <p:nvSpPr>
          <p:cNvPr id="6" name="Footer Placeholder 5"/>
          <p:cNvSpPr>
            <a:spLocks noGrp="1"/>
          </p:cNvSpPr>
          <p:nvPr>
            <p:ph type="ftr" sz="quarter" idx="11"/>
          </p:nvPr>
        </p:nvSpPr>
        <p:spPr>
          <a:xfrm>
            <a:off x="1534910" y="318640"/>
            <a:ext cx="5453475"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3B025CB-9D18-264E-A945-2D020344C9DA}" type="datetimeFigureOut">
              <a:rPr lang="en-US" dirty="0"/>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7EFB6C-7E96-8F41-8872-189CA1C59F84}" type="datetimeFigureOut">
              <a:rPr lang="en-US" dirty="0"/>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CD8A92E-5FF9-8143-81B3-CCB531513398}" type="datetimeFigureOut">
              <a:rPr lang="en-US" dirty="0"/>
              <a:t>8/15/2019</a:t>
            </a:fld>
            <a:endParaRPr lang="en-US" dirty="0"/>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ADA - TRAINING: TITLE II – EDUCATIONAL ACCOMMODATIONS</a:t>
            </a:r>
          </a:p>
        </p:txBody>
      </p:sp>
      <p:sp>
        <p:nvSpPr>
          <p:cNvPr id="3" name="Subtitle 2"/>
          <p:cNvSpPr>
            <a:spLocks noGrp="1"/>
          </p:cNvSpPr>
          <p:nvPr>
            <p:ph type="subTitle" idx="1"/>
          </p:nvPr>
        </p:nvSpPr>
        <p:spPr>
          <a:xfrm>
            <a:off x="2493106" y="3531204"/>
            <a:ext cx="8561746" cy="2345894"/>
          </a:xfrm>
        </p:spPr>
        <p:txBody>
          <a:bodyPr>
            <a:normAutofit fontScale="85000" lnSpcReduction="10000"/>
          </a:bodyPr>
          <a:lstStyle/>
          <a:p>
            <a:r>
              <a:rPr lang="en-US" dirty="0">
                <a:cs typeface="Arial" panose="020B0604020202020204" pitchFamily="34" charset="0"/>
              </a:rPr>
              <a:t> Misty Reid</a:t>
            </a:r>
          </a:p>
          <a:p>
            <a:r>
              <a:rPr lang="en-US" dirty="0">
                <a:cs typeface="Arial" panose="020B0604020202020204" pitchFamily="34" charset="0"/>
              </a:rPr>
              <a:t> Coordinator of Student Accommodations</a:t>
            </a:r>
          </a:p>
          <a:p>
            <a:r>
              <a:rPr lang="en-US" dirty="0">
                <a:cs typeface="Arial" panose="020B0604020202020204" pitchFamily="34" charset="0"/>
              </a:rPr>
              <a:t> One College Centre </a:t>
            </a:r>
          </a:p>
          <a:p>
            <a:r>
              <a:rPr lang="en-US" dirty="0">
                <a:cs typeface="Arial" panose="020B0604020202020204" pitchFamily="34" charset="0"/>
              </a:rPr>
              <a:t>– RM 1469 </a:t>
            </a:r>
          </a:p>
          <a:p>
            <a:r>
              <a:rPr lang="en-US" dirty="0">
                <a:cs typeface="Arial" panose="020B0604020202020204" pitchFamily="34" charset="0"/>
              </a:rPr>
              <a:t>misty.reid@templejc.edu </a:t>
            </a:r>
          </a:p>
          <a:p>
            <a:r>
              <a:rPr lang="en-US" dirty="0">
                <a:cs typeface="Arial" panose="020B0604020202020204" pitchFamily="34" charset="0"/>
              </a:rPr>
              <a:t>254-298-8335 </a:t>
            </a:r>
          </a:p>
          <a:p>
            <a:endParaRPr lang="en-US" dirty="0"/>
          </a:p>
        </p:txBody>
      </p:sp>
    </p:spTree>
    <p:extLst>
      <p:ext uri="{BB962C8B-B14F-4D97-AF65-F5344CB8AC3E}">
        <p14:creationId xmlns:p14="http://schemas.microsoft.com/office/powerpoint/2010/main" val="10097048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1650197"/>
            <a:ext cx="8561747" cy="2541431"/>
          </a:xfrm>
        </p:spPr>
        <p:txBody>
          <a:bodyPr>
            <a:normAutofit fontScale="90000"/>
          </a:bodyPr>
          <a:lstStyle/>
          <a:p>
            <a:r>
              <a:rPr lang="en-US" dirty="0"/>
              <a:t>THE AMERICANS WITH DISABILITY ACT AMENDED (ADAA) 2008 </a:t>
            </a:r>
            <a:br>
              <a:rPr lang="en-US" dirty="0"/>
            </a:br>
            <a:endParaRPr lang="en-US" dirty="0"/>
          </a:p>
        </p:txBody>
      </p:sp>
      <p:sp>
        <p:nvSpPr>
          <p:cNvPr id="3" name="Subtitle 2"/>
          <p:cNvSpPr>
            <a:spLocks noGrp="1"/>
          </p:cNvSpPr>
          <p:nvPr>
            <p:ph type="subTitle" idx="1"/>
          </p:nvPr>
        </p:nvSpPr>
        <p:spPr>
          <a:xfrm>
            <a:off x="2252748" y="3383279"/>
            <a:ext cx="9939252" cy="2751513"/>
          </a:xfrm>
        </p:spPr>
        <p:txBody>
          <a:bodyPr>
            <a:normAutofit/>
          </a:bodyPr>
          <a:lstStyle/>
          <a:p>
            <a:r>
              <a:rPr lang="en-US" dirty="0"/>
              <a:t>The ADAA is designed to remove barriers which prevent qualified individuals with disabilities from enjoying the same opportunities that are available to persons without disabilities. </a:t>
            </a:r>
          </a:p>
          <a:p>
            <a:r>
              <a:rPr lang="en-US" b="1" dirty="0"/>
              <a:t>All students with disabilities have the right to equal access of information that is presented to them. </a:t>
            </a:r>
            <a:r>
              <a:rPr lang="en-US" dirty="0"/>
              <a:t>They should not have advantages given to them that other students do not have </a:t>
            </a:r>
          </a:p>
          <a:p>
            <a:endParaRPr lang="en-US" dirty="0"/>
          </a:p>
        </p:txBody>
      </p:sp>
    </p:spTree>
    <p:extLst>
      <p:ext uri="{BB962C8B-B14F-4D97-AF65-F5344CB8AC3E}">
        <p14:creationId xmlns:p14="http://schemas.microsoft.com/office/powerpoint/2010/main" val="35231395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504 OF THE REHABILITATION ACT OF 1973</a:t>
            </a:r>
          </a:p>
        </p:txBody>
      </p:sp>
      <p:sp>
        <p:nvSpPr>
          <p:cNvPr id="3" name="Content Placeholder 2"/>
          <p:cNvSpPr>
            <a:spLocks noGrp="1"/>
          </p:cNvSpPr>
          <p:nvPr>
            <p:ph idx="1"/>
          </p:nvPr>
        </p:nvSpPr>
        <p:spPr>
          <a:xfrm>
            <a:off x="1534696" y="1770611"/>
            <a:ext cx="9520158" cy="3429858"/>
          </a:xfrm>
        </p:spPr>
        <p:txBody>
          <a:bodyPr>
            <a:normAutofit fontScale="85000" lnSpcReduction="10000"/>
          </a:bodyPr>
          <a:lstStyle/>
          <a:p>
            <a:r>
              <a:rPr lang="en-US" dirty="0"/>
              <a:t>“No otherwise qualified person with a disability in the United States…shall, solely on the basis of disability, be denied access to, or the benefits of, or be subjected to discrimination under any program or activity provided by an institution receiving federal financial assistance.” </a:t>
            </a:r>
          </a:p>
          <a:p>
            <a:r>
              <a:rPr lang="en-US" dirty="0"/>
              <a:t>Under Section 504, institutions are required to appoint and maintain at least one person to coordinate its efforts to comply with the requirements of Section 504. </a:t>
            </a:r>
          </a:p>
          <a:p>
            <a:r>
              <a:rPr lang="en-US" dirty="0"/>
              <a:t>Office of Student Accommodations Coordinator </a:t>
            </a:r>
          </a:p>
          <a:p>
            <a:pPr marL="0" indent="0">
              <a:buNone/>
            </a:pPr>
            <a:r>
              <a:rPr lang="en-US" dirty="0" smtClean="0"/>
              <a:t>                           Misty </a:t>
            </a:r>
            <a:r>
              <a:rPr lang="en-US" dirty="0"/>
              <a:t>Reid </a:t>
            </a:r>
          </a:p>
          <a:p>
            <a:pPr marL="0" indent="0">
              <a:buNone/>
            </a:pPr>
            <a:r>
              <a:rPr lang="en-US" dirty="0" smtClean="0"/>
              <a:t>                           254-298-8335 </a:t>
            </a:r>
            <a:endParaRPr lang="en-US" dirty="0"/>
          </a:p>
          <a:p>
            <a:pPr marL="0" indent="0">
              <a:buNone/>
            </a:pPr>
            <a:r>
              <a:rPr lang="en-US" dirty="0" smtClean="0"/>
              <a:t>                           misty.reid@templejc.edu </a:t>
            </a:r>
            <a:endParaRPr lang="en-US" dirty="0"/>
          </a:p>
          <a:p>
            <a:endParaRPr lang="en-US"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61116" y="3961873"/>
            <a:ext cx="3657600" cy="649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8426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r>
            <a:br>
              <a:rPr lang="en-US" dirty="0"/>
            </a:br>
            <a:r>
              <a:rPr lang="en-US" dirty="0" smtClean="0"/>
              <a:t>   OSA’S </a:t>
            </a:r>
            <a:r>
              <a:rPr lang="en-US" dirty="0"/>
              <a:t>MISSION </a:t>
            </a:r>
          </a:p>
        </p:txBody>
      </p:sp>
      <p:sp>
        <p:nvSpPr>
          <p:cNvPr id="3" name="Content Placeholder 2"/>
          <p:cNvSpPr>
            <a:spLocks noGrp="1"/>
          </p:cNvSpPr>
          <p:nvPr>
            <p:ph idx="1"/>
          </p:nvPr>
        </p:nvSpPr>
        <p:spPr/>
        <p:txBody>
          <a:bodyPr/>
          <a:lstStyle/>
          <a:p>
            <a:r>
              <a:rPr lang="en-US" b="1" dirty="0"/>
              <a:t>Value each person on campus and their right to equal access to Temple College's programs and services </a:t>
            </a:r>
            <a:endParaRPr lang="en-US" dirty="0"/>
          </a:p>
          <a:p>
            <a:r>
              <a:rPr lang="en-US" b="1" dirty="0"/>
              <a:t>Assist instructors in providing an opportunity for students to be successful learners </a:t>
            </a:r>
            <a:endParaRPr lang="en-US" dirty="0"/>
          </a:p>
          <a:p>
            <a:r>
              <a:rPr lang="en-US" b="1" dirty="0"/>
              <a:t>Promote students' personal growth inside and outside of the classroom </a:t>
            </a:r>
            <a:endParaRPr lang="en-US" dirty="0"/>
          </a:p>
          <a:p>
            <a:r>
              <a:rPr lang="en-US" b="1" dirty="0"/>
              <a:t>Maintain legal compliance to all applicable laws </a:t>
            </a:r>
            <a:endParaRPr lang="en-US" dirty="0"/>
          </a:p>
          <a:p>
            <a:endParaRPr lang="en-US" dirty="0"/>
          </a:p>
        </p:txBody>
      </p:sp>
    </p:spTree>
    <p:extLst>
      <p:ext uri="{BB962C8B-B14F-4D97-AF65-F5344CB8AC3E}">
        <p14:creationId xmlns:p14="http://schemas.microsoft.com/office/powerpoint/2010/main" val="41809499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OSA COORDINATOR’S RESPONSIBILITY FOR ACCOMMODATIONS</a:t>
            </a:r>
          </a:p>
        </p:txBody>
      </p:sp>
      <p:sp>
        <p:nvSpPr>
          <p:cNvPr id="3" name="Rectangle 2"/>
          <p:cNvSpPr/>
          <p:nvPr/>
        </p:nvSpPr>
        <p:spPr>
          <a:xfrm>
            <a:off x="2515986" y="2017419"/>
            <a:ext cx="6096000" cy="3970318"/>
          </a:xfrm>
          <a:prstGeom prst="rect">
            <a:avLst/>
          </a:prstGeom>
        </p:spPr>
        <p:txBody>
          <a:bodyPr>
            <a:spAutoFit/>
          </a:bodyPr>
          <a:lstStyle/>
          <a:p>
            <a:pPr marL="285750" indent="-285750">
              <a:buClr>
                <a:schemeClr val="accent1"/>
              </a:buClr>
              <a:buFont typeface="Arial" panose="020B0604020202020204" pitchFamily="34" charset="0"/>
              <a:buChar char="•"/>
            </a:pPr>
            <a:r>
              <a:rPr lang="en-US" dirty="0"/>
              <a:t>Advocate for OSA students to determine what accommodations will give OSA students equal access to learning. </a:t>
            </a:r>
          </a:p>
          <a:p>
            <a:pPr marL="285750" indent="-285750">
              <a:buClr>
                <a:schemeClr val="accent1"/>
              </a:buClr>
              <a:buFont typeface="Arial" panose="020B0604020202020204" pitchFamily="34" charset="0"/>
              <a:buChar char="•"/>
            </a:pPr>
            <a:r>
              <a:rPr lang="en-US" dirty="0"/>
              <a:t>Provide </a:t>
            </a:r>
            <a:r>
              <a:rPr lang="en-US" b="1" dirty="0"/>
              <a:t>only reasonable accommodations </a:t>
            </a:r>
            <a:r>
              <a:rPr lang="en-US" dirty="0"/>
              <a:t>to </a:t>
            </a:r>
            <a:r>
              <a:rPr lang="en-US" b="1" dirty="0"/>
              <a:t>OSA qualified students only. </a:t>
            </a:r>
            <a:endParaRPr lang="en-US" dirty="0"/>
          </a:p>
          <a:p>
            <a:pPr marL="285750" indent="-285750">
              <a:buClr>
                <a:schemeClr val="accent1"/>
              </a:buClr>
              <a:buFont typeface="Arial" panose="020B0604020202020204" pitchFamily="34" charset="0"/>
              <a:buChar char="•"/>
            </a:pPr>
            <a:r>
              <a:rPr lang="en-US" dirty="0"/>
              <a:t>Protect Temple College from Civil Rights complaints and potential discrimination law suits by students with disabilities. </a:t>
            </a:r>
          </a:p>
          <a:p>
            <a:pPr marL="285750" indent="-285750">
              <a:buClr>
                <a:schemeClr val="accent1"/>
              </a:buClr>
              <a:buFont typeface="Arial" panose="020B0604020202020204" pitchFamily="34" charset="0"/>
              <a:buChar char="•"/>
            </a:pPr>
            <a:r>
              <a:rPr lang="en-US" dirty="0"/>
              <a:t> Serve as a liaison between OSA students and instructors when needed. </a:t>
            </a:r>
          </a:p>
          <a:p>
            <a:pPr marL="285750" indent="-285750">
              <a:buClr>
                <a:schemeClr val="accent1"/>
              </a:buClr>
              <a:buFont typeface="Arial" panose="020B0604020202020204" pitchFamily="34" charset="0"/>
              <a:buChar char="•"/>
            </a:pPr>
            <a:r>
              <a:rPr lang="en-US" dirty="0"/>
              <a:t> Mediate discrimination complaints and recommend solutions for compliance. </a:t>
            </a:r>
          </a:p>
          <a:p>
            <a:pPr marL="285750" indent="-285750">
              <a:buClr>
                <a:schemeClr val="accent1"/>
              </a:buClr>
              <a:buFont typeface="Arial" panose="020B0604020202020204" pitchFamily="34" charset="0"/>
              <a:buChar char="•"/>
            </a:pPr>
            <a:r>
              <a:rPr lang="en-US" dirty="0"/>
              <a:t> Provide resource support for accommodation compliance to instructors</a:t>
            </a:r>
          </a:p>
        </p:txBody>
      </p:sp>
    </p:spTree>
    <p:extLst>
      <p:ext uri="{BB962C8B-B14F-4D97-AF65-F5344CB8AC3E}">
        <p14:creationId xmlns:p14="http://schemas.microsoft.com/office/powerpoint/2010/main" val="17336713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PROCESS</a:t>
            </a:r>
          </a:p>
        </p:txBody>
      </p:sp>
      <p:sp>
        <p:nvSpPr>
          <p:cNvPr id="3" name="Content Placeholder 2"/>
          <p:cNvSpPr>
            <a:spLocks noGrp="1"/>
          </p:cNvSpPr>
          <p:nvPr>
            <p:ph idx="1"/>
          </p:nvPr>
        </p:nvSpPr>
        <p:spPr>
          <a:xfrm>
            <a:off x="1534696" y="2015732"/>
            <a:ext cx="9645922" cy="3944493"/>
          </a:xfrm>
        </p:spPr>
        <p:txBody>
          <a:bodyPr/>
          <a:lstStyle/>
          <a:p>
            <a:r>
              <a:rPr lang="en-US" b="1" dirty="0"/>
              <a:t>1.Student must self-disclose his or her disability to the OSA and request classroom accommodations </a:t>
            </a:r>
            <a:endParaRPr lang="en-US" dirty="0"/>
          </a:p>
          <a:p>
            <a:endParaRPr lang="en-US" dirty="0"/>
          </a:p>
          <a:p>
            <a:r>
              <a:rPr lang="en-US" dirty="0"/>
              <a:t>According to the Rehabilitation Act of 1973 and the Americans with Disabilities Act Amended (ADAA) 2008, a </a:t>
            </a:r>
            <a:r>
              <a:rPr lang="en-US" b="1" dirty="0"/>
              <a:t>student with a disability </a:t>
            </a:r>
            <a:r>
              <a:rPr lang="en-US" i="1" dirty="0"/>
              <a:t>is someone who has a physical or mental impairment; has a history of impairment; or is believed to have a disability that substantially limits a major life activity such as learning, speaking, seeing, hearing, breathing, walking, caring for one’s self, or performing manual tasks. </a:t>
            </a:r>
            <a:endParaRPr lang="en-US" dirty="0"/>
          </a:p>
          <a:p>
            <a:endParaRPr lang="en-US" dirty="0"/>
          </a:p>
        </p:txBody>
      </p:sp>
    </p:spTree>
    <p:extLst>
      <p:ext uri="{BB962C8B-B14F-4D97-AF65-F5344CB8AC3E}">
        <p14:creationId xmlns:p14="http://schemas.microsoft.com/office/powerpoint/2010/main" val="30770569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8435" y="0"/>
            <a:ext cx="8562580" cy="1887950"/>
          </a:xfrm>
        </p:spPr>
        <p:txBody>
          <a:bodyPr/>
          <a:lstStyle/>
          <a:p>
            <a:r>
              <a:rPr lang="en-US" dirty="0"/>
              <a:t>2. STUDENT MUST PROVIDE THE OSA WITH DOCUMENTATION OF DISABILITY. </a:t>
            </a:r>
          </a:p>
        </p:txBody>
      </p:sp>
      <p:sp>
        <p:nvSpPr>
          <p:cNvPr id="3" name="Text Placeholder 2"/>
          <p:cNvSpPr>
            <a:spLocks noGrp="1"/>
          </p:cNvSpPr>
          <p:nvPr>
            <p:ph type="body" idx="1"/>
          </p:nvPr>
        </p:nvSpPr>
        <p:spPr>
          <a:xfrm>
            <a:off x="1534694" y="1986742"/>
            <a:ext cx="8839590" cy="4064923"/>
          </a:xfrm>
        </p:spPr>
        <p:txBody>
          <a:bodyPr>
            <a:normAutofit fontScale="85000" lnSpcReduction="10000"/>
          </a:bodyPr>
          <a:lstStyle/>
          <a:p>
            <a:r>
              <a:rPr lang="en-US" b="1" dirty="0"/>
              <a:t>Acceptable Documentation: </a:t>
            </a:r>
            <a:endParaRPr lang="en-US" dirty="0"/>
          </a:p>
          <a:p>
            <a:r>
              <a:rPr lang="en-US" dirty="0"/>
              <a:t>FIE(Full and Individual Evaluation) from High School </a:t>
            </a:r>
          </a:p>
          <a:p>
            <a:r>
              <a:rPr lang="en-US" dirty="0"/>
              <a:t>Temple College Disability Documentation Letter </a:t>
            </a:r>
          </a:p>
          <a:p>
            <a:r>
              <a:rPr lang="en-US" dirty="0"/>
              <a:t>Evaluation Report from qualified professional </a:t>
            </a:r>
          </a:p>
          <a:p>
            <a:r>
              <a:rPr lang="en-US" dirty="0"/>
              <a:t>Letter from qualified professional in which the professional provides: </a:t>
            </a:r>
          </a:p>
          <a:p>
            <a:r>
              <a:rPr lang="en-US" b="1" dirty="0"/>
              <a:t>Specific Diagnosis – based on a comprehensive assessment conducted by a qualified professional. Evidence of a substantial limitation to learning or other major life activity must be provided. </a:t>
            </a:r>
            <a:endParaRPr lang="en-US" dirty="0"/>
          </a:p>
          <a:p>
            <a:r>
              <a:rPr lang="en-US" b="1" dirty="0"/>
              <a:t>Medications and side effects. </a:t>
            </a:r>
            <a:endParaRPr lang="en-US" dirty="0"/>
          </a:p>
          <a:p>
            <a:r>
              <a:rPr lang="en-US" b="1" dirty="0"/>
              <a:t>Test Scores (if any) </a:t>
            </a:r>
            <a:endParaRPr lang="en-US" dirty="0"/>
          </a:p>
          <a:p>
            <a:r>
              <a:rPr lang="en-US" b="1" dirty="0"/>
              <a:t>Clinical Summary </a:t>
            </a:r>
            <a:endParaRPr lang="en-US" dirty="0"/>
          </a:p>
          <a:p>
            <a:r>
              <a:rPr lang="en-US" b="1" dirty="0"/>
              <a:t>Recommendations for Accommodations </a:t>
            </a:r>
            <a:endParaRPr lang="en-US" dirty="0"/>
          </a:p>
          <a:p>
            <a:endParaRPr lang="en-US" dirty="0"/>
          </a:p>
          <a:p>
            <a:endParaRPr lang="en-US" dirty="0"/>
          </a:p>
        </p:txBody>
      </p:sp>
    </p:spTree>
    <p:extLst>
      <p:ext uri="{BB962C8B-B14F-4D97-AF65-F5344CB8AC3E}">
        <p14:creationId xmlns:p14="http://schemas.microsoft.com/office/powerpoint/2010/main" val="35818061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DETERMINING REASONABLE ACCOMMODATIONS</a:t>
            </a:r>
          </a:p>
        </p:txBody>
      </p:sp>
      <p:sp>
        <p:nvSpPr>
          <p:cNvPr id="3" name="Content Placeholder 2"/>
          <p:cNvSpPr>
            <a:spLocks noGrp="1"/>
          </p:cNvSpPr>
          <p:nvPr>
            <p:ph idx="1"/>
          </p:nvPr>
        </p:nvSpPr>
        <p:spPr>
          <a:xfrm>
            <a:off x="1534696" y="1778940"/>
            <a:ext cx="9520158" cy="3612591"/>
          </a:xfrm>
        </p:spPr>
        <p:txBody>
          <a:bodyPr>
            <a:normAutofit fontScale="85000" lnSpcReduction="10000"/>
          </a:bodyPr>
          <a:lstStyle/>
          <a:p>
            <a:endParaRPr lang="en-US" dirty="0"/>
          </a:p>
          <a:p>
            <a:r>
              <a:rPr lang="en-US" b="1" dirty="0"/>
              <a:t>“How does the disability/disorder affect your learning in the classroom?” </a:t>
            </a:r>
            <a:endParaRPr lang="en-US" dirty="0"/>
          </a:p>
          <a:p>
            <a:r>
              <a:rPr lang="en-US" b="1" dirty="0"/>
              <a:t>Accommodation Guidelines: </a:t>
            </a:r>
            <a:endParaRPr lang="en-US" dirty="0"/>
          </a:p>
          <a:p>
            <a:r>
              <a:rPr lang="en-US" dirty="0"/>
              <a:t>1. Accommodation must support the limitations of the disability. </a:t>
            </a:r>
          </a:p>
          <a:p>
            <a:r>
              <a:rPr lang="en-US" dirty="0"/>
              <a:t>2. Accommodation cannot modify the essential elements of the class as stated in the class syllabus. </a:t>
            </a:r>
          </a:p>
          <a:p>
            <a:r>
              <a:rPr lang="en-US" dirty="0"/>
              <a:t>3. Accommodations cannot provide an unfair advantage to the student with a disability. </a:t>
            </a:r>
          </a:p>
          <a:p>
            <a:r>
              <a:rPr lang="en-US" dirty="0"/>
              <a:t>4. Accommodations do not provide personal assistance outside of the classroom. </a:t>
            </a:r>
          </a:p>
          <a:p>
            <a:r>
              <a:rPr lang="en-US" dirty="0"/>
              <a:t>5. Accommodations are not retroactive. </a:t>
            </a:r>
          </a:p>
          <a:p>
            <a:endParaRPr lang="en-US" dirty="0"/>
          </a:p>
        </p:txBody>
      </p:sp>
    </p:spTree>
    <p:extLst>
      <p:ext uri="{BB962C8B-B14F-4D97-AF65-F5344CB8AC3E}">
        <p14:creationId xmlns:p14="http://schemas.microsoft.com/office/powerpoint/2010/main" val="1125631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6507" y="89625"/>
            <a:ext cx="9520158" cy="1049235"/>
          </a:xfrm>
        </p:spPr>
        <p:txBody>
          <a:bodyPr/>
          <a:lstStyle/>
          <a:p>
            <a:r>
              <a:rPr lang="en-US" dirty="0"/>
              <a:t>FALL </a:t>
            </a:r>
            <a:r>
              <a:rPr lang="en-US" sz="4000" dirty="0" smtClean="0"/>
              <a:t>2019</a:t>
            </a:r>
            <a:r>
              <a:rPr lang="en-US" dirty="0" smtClean="0"/>
              <a:t> </a:t>
            </a:r>
            <a:r>
              <a:rPr lang="en-US" dirty="0"/>
              <a:t>DISABILITY BREAKDOWN</a:t>
            </a:r>
          </a:p>
        </p:txBody>
      </p:sp>
      <p:sp>
        <p:nvSpPr>
          <p:cNvPr id="3" name="Content Placeholder 2"/>
          <p:cNvSpPr>
            <a:spLocks noGrp="1"/>
          </p:cNvSpPr>
          <p:nvPr>
            <p:ph idx="1"/>
          </p:nvPr>
        </p:nvSpPr>
        <p:spPr>
          <a:xfrm>
            <a:off x="1296785" y="1076392"/>
            <a:ext cx="10712335" cy="5000212"/>
          </a:xfrm>
        </p:spPr>
        <p:txBody>
          <a:bodyPr>
            <a:normAutofit fontScale="85000" lnSpcReduction="20000"/>
          </a:bodyPr>
          <a:lstStyle/>
          <a:p>
            <a:r>
              <a:rPr lang="en-US" b="1" dirty="0" smtClean="0"/>
              <a:t>96 students </a:t>
            </a:r>
            <a:r>
              <a:rPr lang="en-US" dirty="0"/>
              <a:t>have requested accommodations for their fall classes </a:t>
            </a:r>
          </a:p>
          <a:p>
            <a:r>
              <a:rPr lang="en-US" b="1" dirty="0" smtClean="0"/>
              <a:t>288 letters </a:t>
            </a:r>
            <a:r>
              <a:rPr lang="en-US" b="1" dirty="0"/>
              <a:t>of accommodations </a:t>
            </a:r>
            <a:r>
              <a:rPr lang="en-US" dirty="0"/>
              <a:t>will be delivered (emailed to instructors on </a:t>
            </a:r>
            <a:r>
              <a:rPr lang="en-US" dirty="0" smtClean="0"/>
              <a:t>08/21/19) </a:t>
            </a:r>
            <a:endParaRPr lang="en-US" dirty="0"/>
          </a:p>
          <a:p>
            <a:r>
              <a:rPr lang="en-US" dirty="0"/>
              <a:t>Learning Disability – </a:t>
            </a:r>
            <a:r>
              <a:rPr lang="en-US" b="1" dirty="0"/>
              <a:t> </a:t>
            </a:r>
            <a:r>
              <a:rPr lang="en-US" dirty="0"/>
              <a:t>Dyslexia </a:t>
            </a:r>
            <a:r>
              <a:rPr lang="en-US" dirty="0" smtClean="0"/>
              <a:t>-</a:t>
            </a:r>
            <a:r>
              <a:rPr lang="en-US" b="1" dirty="0" smtClean="0"/>
              <a:t>23</a:t>
            </a:r>
            <a:endParaRPr lang="en-US" b="1" dirty="0"/>
          </a:p>
          <a:p>
            <a:r>
              <a:rPr lang="en-US" dirty="0"/>
              <a:t>ADD/ADHD – </a:t>
            </a:r>
            <a:r>
              <a:rPr lang="en-US" b="1" dirty="0"/>
              <a:t> </a:t>
            </a:r>
            <a:r>
              <a:rPr lang="en-US" b="1" dirty="0" smtClean="0"/>
              <a:t>21</a:t>
            </a:r>
            <a:endParaRPr lang="en-US" b="1" dirty="0"/>
          </a:p>
          <a:p>
            <a:r>
              <a:rPr lang="en-US" dirty="0"/>
              <a:t>Mood Disorders – </a:t>
            </a:r>
            <a:r>
              <a:rPr lang="en-US" b="1" dirty="0"/>
              <a:t> </a:t>
            </a:r>
            <a:r>
              <a:rPr lang="en-US" dirty="0"/>
              <a:t>– Depression, Bipolar, PTSD -</a:t>
            </a:r>
            <a:r>
              <a:rPr lang="en-US" b="1" dirty="0" smtClean="0"/>
              <a:t>17</a:t>
            </a:r>
            <a:endParaRPr lang="en-US" b="1" dirty="0"/>
          </a:p>
          <a:p>
            <a:r>
              <a:rPr lang="en-US" dirty="0"/>
              <a:t>Other – - Cerebral Palsy, Sensory Processing Disorder </a:t>
            </a:r>
            <a:r>
              <a:rPr lang="en-US" dirty="0" smtClean="0"/>
              <a:t>-</a:t>
            </a:r>
            <a:r>
              <a:rPr lang="en-US" b="1" dirty="0"/>
              <a:t>3</a:t>
            </a:r>
          </a:p>
          <a:p>
            <a:r>
              <a:rPr lang="en-US" dirty="0"/>
              <a:t>Hearing Impairments- Deaf, Hard of Hearing </a:t>
            </a:r>
            <a:r>
              <a:rPr lang="en-US" b="1" dirty="0"/>
              <a:t>6</a:t>
            </a:r>
          </a:p>
          <a:p>
            <a:r>
              <a:rPr lang="en-US" dirty="0"/>
              <a:t>Visual Impairments – – Blindness or Limited sight </a:t>
            </a:r>
            <a:r>
              <a:rPr lang="en-US" b="1" dirty="0"/>
              <a:t>5</a:t>
            </a:r>
          </a:p>
          <a:p>
            <a:r>
              <a:rPr lang="en-US" dirty="0"/>
              <a:t>Illness – – Cancer, Meningitis -</a:t>
            </a:r>
            <a:r>
              <a:rPr lang="en-US" b="1" dirty="0"/>
              <a:t>3</a:t>
            </a:r>
          </a:p>
          <a:p>
            <a:r>
              <a:rPr lang="en-US" dirty="0"/>
              <a:t>Orthopedic Impairments – </a:t>
            </a:r>
            <a:r>
              <a:rPr lang="en-US" dirty="0" smtClean="0"/>
              <a:t>2</a:t>
            </a:r>
            <a:endParaRPr lang="en-US" dirty="0"/>
          </a:p>
          <a:p>
            <a:r>
              <a:rPr lang="en-US" dirty="0"/>
              <a:t>Psychotic – – Schizophrenia, Personality disorder </a:t>
            </a:r>
            <a:r>
              <a:rPr lang="en-US" dirty="0" smtClean="0"/>
              <a:t>-</a:t>
            </a:r>
            <a:r>
              <a:rPr lang="en-US" b="1" dirty="0"/>
              <a:t>3</a:t>
            </a:r>
          </a:p>
          <a:p>
            <a:r>
              <a:rPr lang="en-US" dirty="0"/>
              <a:t>Pervasive Disabilities – </a:t>
            </a:r>
            <a:r>
              <a:rPr lang="en-US" b="1" dirty="0"/>
              <a:t>– </a:t>
            </a:r>
            <a:r>
              <a:rPr lang="en-US" dirty="0"/>
              <a:t>Autism Spectrum Disorder </a:t>
            </a:r>
            <a:r>
              <a:rPr lang="en-US" dirty="0" smtClean="0"/>
              <a:t>-</a:t>
            </a:r>
            <a:r>
              <a:rPr lang="en-US" b="1" dirty="0" smtClean="0"/>
              <a:t>11</a:t>
            </a:r>
            <a:endParaRPr lang="en-US" b="1" dirty="0"/>
          </a:p>
          <a:p>
            <a:r>
              <a:rPr lang="en-US" dirty="0"/>
              <a:t>Cognitive Disabilities-</a:t>
            </a:r>
            <a:r>
              <a:rPr lang="en-US" b="1" dirty="0"/>
              <a:t> </a:t>
            </a:r>
            <a:r>
              <a:rPr lang="en-US" dirty="0"/>
              <a:t>– Traumatic Brain Injury </a:t>
            </a:r>
            <a:r>
              <a:rPr lang="en-US" dirty="0" smtClean="0"/>
              <a:t>-</a:t>
            </a:r>
            <a:r>
              <a:rPr lang="en-US" b="1" dirty="0"/>
              <a:t>2</a:t>
            </a:r>
          </a:p>
          <a:p>
            <a:endParaRPr lang="en-US" dirty="0"/>
          </a:p>
          <a:p>
            <a:endParaRPr lang="en-US" dirty="0"/>
          </a:p>
        </p:txBody>
      </p:sp>
    </p:spTree>
    <p:extLst>
      <p:ext uri="{BB962C8B-B14F-4D97-AF65-F5344CB8AC3E}">
        <p14:creationId xmlns:p14="http://schemas.microsoft.com/office/powerpoint/2010/main" val="20513532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696" y="122876"/>
            <a:ext cx="9520158" cy="1049235"/>
          </a:xfrm>
        </p:spPr>
        <p:txBody>
          <a:bodyPr/>
          <a:lstStyle/>
          <a:p>
            <a:r>
              <a:rPr lang="en-US" dirty="0"/>
              <a:t>STUDENT’S RESPONSIBILITY FOR ACCOMMODATIONS</a:t>
            </a:r>
          </a:p>
        </p:txBody>
      </p:sp>
      <p:sp>
        <p:nvSpPr>
          <p:cNvPr id="3" name="Content Placeholder 2"/>
          <p:cNvSpPr>
            <a:spLocks noGrp="1"/>
          </p:cNvSpPr>
          <p:nvPr>
            <p:ph idx="1"/>
          </p:nvPr>
        </p:nvSpPr>
        <p:spPr>
          <a:xfrm>
            <a:off x="1534696" y="1296803"/>
            <a:ext cx="9853740" cy="4813052"/>
          </a:xfrm>
        </p:spPr>
        <p:txBody>
          <a:bodyPr>
            <a:normAutofit/>
          </a:bodyPr>
          <a:lstStyle/>
          <a:p>
            <a:r>
              <a:rPr lang="en-US" dirty="0"/>
              <a:t>1. Students must request letters of accommodation each semester. </a:t>
            </a:r>
          </a:p>
          <a:p>
            <a:r>
              <a:rPr lang="en-US" dirty="0"/>
              <a:t>2. Within 1-2 class days, students are advised to introduce themselves to their instructors,  and clarify that the instructor has received their letter of accommodations and discuss any issues or concerns if any the instructor has with the accommodation requests. </a:t>
            </a:r>
          </a:p>
          <a:p>
            <a:r>
              <a:rPr lang="en-US" dirty="0"/>
              <a:t>3. Students must maintain continuous communication regarding their accommodations </a:t>
            </a:r>
            <a:r>
              <a:rPr lang="en-US" b="1" dirty="0"/>
              <a:t>throughout the semester </a:t>
            </a:r>
            <a:r>
              <a:rPr lang="en-US" dirty="0"/>
              <a:t>by scheduling for tests and making accommodation arrangements with their instructors. </a:t>
            </a:r>
          </a:p>
          <a:p>
            <a:r>
              <a:rPr lang="en-US" dirty="0"/>
              <a:t>4. </a:t>
            </a:r>
            <a:r>
              <a:rPr lang="en-US" b="1" dirty="0"/>
              <a:t>Students are responsible for their own success. </a:t>
            </a:r>
            <a:endParaRPr lang="en-US" dirty="0"/>
          </a:p>
          <a:p>
            <a:endParaRPr lang="en-US" dirty="0"/>
          </a:p>
        </p:txBody>
      </p:sp>
    </p:spTree>
    <p:extLst>
      <p:ext uri="{BB962C8B-B14F-4D97-AF65-F5344CB8AC3E}">
        <p14:creationId xmlns:p14="http://schemas.microsoft.com/office/powerpoint/2010/main" val="15150621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7331" y="97937"/>
            <a:ext cx="9520158" cy="1049235"/>
          </a:xfrm>
        </p:spPr>
        <p:txBody>
          <a:bodyPr/>
          <a:lstStyle/>
          <a:p>
            <a:r>
              <a:rPr lang="en-US" dirty="0"/>
              <a:t>FACULTY’S RESPONSIBILITY FOR ACCOMMODATIONS</a:t>
            </a:r>
          </a:p>
        </p:txBody>
      </p:sp>
      <p:sp>
        <p:nvSpPr>
          <p:cNvPr id="3" name="Content Placeholder 2"/>
          <p:cNvSpPr>
            <a:spLocks noGrp="1"/>
          </p:cNvSpPr>
          <p:nvPr>
            <p:ph idx="1"/>
          </p:nvPr>
        </p:nvSpPr>
        <p:spPr>
          <a:xfrm>
            <a:off x="1534696" y="1413164"/>
            <a:ext cx="9682793" cy="4646814"/>
          </a:xfrm>
        </p:spPr>
        <p:txBody>
          <a:bodyPr>
            <a:normAutofit fontScale="92500" lnSpcReduction="10000"/>
          </a:bodyPr>
          <a:lstStyle/>
          <a:p>
            <a:r>
              <a:rPr lang="en-US" b="1" dirty="0"/>
              <a:t>You are obligated by law to utilize the Letters of Accommodations. </a:t>
            </a:r>
            <a:endParaRPr lang="en-US" dirty="0"/>
          </a:p>
          <a:p>
            <a:r>
              <a:rPr lang="en-US" dirty="0"/>
              <a:t>1. They will be emailed to you week before classes start </a:t>
            </a:r>
            <a:r>
              <a:rPr lang="en-US" dirty="0" smtClean="0"/>
              <a:t>(Wednesday </a:t>
            </a:r>
            <a:r>
              <a:rPr lang="en-US" dirty="0"/>
              <a:t>of </a:t>
            </a:r>
            <a:r>
              <a:rPr lang="en-US" dirty="0" smtClean="0"/>
              <a:t>Welcome </a:t>
            </a:r>
            <a:r>
              <a:rPr lang="en-US" dirty="0"/>
              <a:t>Week). If you don’t have a letter, the student either has not contacted me, or he/she does not qualify for accommodations in your class. </a:t>
            </a:r>
          </a:p>
          <a:p>
            <a:r>
              <a:rPr lang="en-US" dirty="0"/>
              <a:t>2. If a student claims to need accommodations, refer him/her to the OSA office. </a:t>
            </a:r>
          </a:p>
          <a:p>
            <a:r>
              <a:rPr lang="en-US" b="1" dirty="0"/>
              <a:t>Uphold and respect FERPA. </a:t>
            </a:r>
            <a:endParaRPr lang="en-US" dirty="0"/>
          </a:p>
          <a:p>
            <a:r>
              <a:rPr lang="en-US" dirty="0"/>
              <a:t>1. Do not discuss a student’s disability or accommodations in the classroom nor in front of other students. </a:t>
            </a:r>
          </a:p>
          <a:p>
            <a:r>
              <a:rPr lang="en-US" dirty="0"/>
              <a:t>2. Keep the student’s letter of accommodation secure. </a:t>
            </a:r>
          </a:p>
          <a:p>
            <a:r>
              <a:rPr lang="en-US" dirty="0"/>
              <a:t>3. Use only TC Email addresses when discussing accommodations with student via email. </a:t>
            </a:r>
          </a:p>
          <a:p>
            <a:endParaRPr lang="en-US" dirty="0"/>
          </a:p>
        </p:txBody>
      </p:sp>
    </p:spTree>
    <p:extLst>
      <p:ext uri="{BB962C8B-B14F-4D97-AF65-F5344CB8AC3E}">
        <p14:creationId xmlns:p14="http://schemas.microsoft.com/office/powerpoint/2010/main" val="4183431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4449" y="280818"/>
            <a:ext cx="9520158" cy="1049235"/>
          </a:xfrm>
        </p:spPr>
        <p:txBody>
          <a:bodyPr/>
          <a:lstStyle/>
          <a:p>
            <a:r>
              <a:rPr lang="en-US" dirty="0"/>
              <a:t>BEST PRACTICES FOR ACCOMMODATION COMPLIANCE</a:t>
            </a:r>
          </a:p>
        </p:txBody>
      </p:sp>
      <p:sp>
        <p:nvSpPr>
          <p:cNvPr id="3" name="Content Placeholder 2"/>
          <p:cNvSpPr>
            <a:spLocks noGrp="1"/>
          </p:cNvSpPr>
          <p:nvPr>
            <p:ph idx="1"/>
          </p:nvPr>
        </p:nvSpPr>
        <p:spPr>
          <a:xfrm>
            <a:off x="1534696" y="1712423"/>
            <a:ext cx="9429791" cy="3790604"/>
          </a:xfrm>
        </p:spPr>
        <p:txBody>
          <a:bodyPr/>
          <a:lstStyle/>
          <a:p>
            <a:r>
              <a:rPr lang="en-US" dirty="0"/>
              <a:t>Protect yourself from complaints and/or lawsuits by: </a:t>
            </a:r>
          </a:p>
          <a:p>
            <a:r>
              <a:rPr lang="en-US" b="1" dirty="0"/>
              <a:t>1.NEVER saying “NO” or “I cannot/will not provide this accommodation.” </a:t>
            </a:r>
            <a:endParaRPr lang="en-US" dirty="0"/>
          </a:p>
          <a:p>
            <a:endParaRPr lang="en-US" dirty="0"/>
          </a:p>
          <a:p>
            <a:r>
              <a:rPr lang="en-US" b="1" dirty="0"/>
              <a:t>2.Being flexible, thinking outside of the box, and being willing to change the environment </a:t>
            </a:r>
            <a:r>
              <a:rPr lang="en-US" dirty="0"/>
              <a:t>by providing assistive technology devices, supports, and accommodations to ensure the student has equal access to all class materials. </a:t>
            </a:r>
          </a:p>
          <a:p>
            <a:endParaRPr lang="en-US" dirty="0"/>
          </a:p>
        </p:txBody>
      </p:sp>
    </p:spTree>
    <p:extLst>
      <p:ext uri="{BB962C8B-B14F-4D97-AF65-F5344CB8AC3E}">
        <p14:creationId xmlns:p14="http://schemas.microsoft.com/office/powerpoint/2010/main" val="6621123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9511" y="422134"/>
            <a:ext cx="9520158" cy="1049235"/>
          </a:xfrm>
        </p:spPr>
        <p:txBody>
          <a:bodyPr/>
          <a:lstStyle/>
          <a:p>
            <a:r>
              <a:rPr lang="en-US" dirty="0"/>
              <a:t>BEST PRACTICES FOR ACCOMMODATION COMPLIANCE</a:t>
            </a:r>
          </a:p>
        </p:txBody>
      </p:sp>
      <p:sp>
        <p:nvSpPr>
          <p:cNvPr id="3" name="Content Placeholder 2"/>
          <p:cNvSpPr>
            <a:spLocks noGrp="1"/>
          </p:cNvSpPr>
          <p:nvPr>
            <p:ph idx="1"/>
          </p:nvPr>
        </p:nvSpPr>
        <p:spPr/>
        <p:txBody>
          <a:bodyPr/>
          <a:lstStyle/>
          <a:p>
            <a:r>
              <a:rPr lang="en-US" b="1" dirty="0"/>
              <a:t>3.Once you have received the accommodation letter for a student, ask questions and voice concerns first to students then to the OSA if solutions cannot be found. </a:t>
            </a:r>
            <a:endParaRPr lang="en-US" dirty="0"/>
          </a:p>
          <a:p>
            <a:endParaRPr lang="en-US" dirty="0"/>
          </a:p>
          <a:p>
            <a:r>
              <a:rPr lang="en-US" b="1" dirty="0"/>
              <a:t>4.Reviewing student accommodation requests </a:t>
            </a:r>
            <a:r>
              <a:rPr lang="en-US" dirty="0"/>
              <a:t>before class and </a:t>
            </a:r>
            <a:r>
              <a:rPr lang="en-US" b="1" dirty="0"/>
              <a:t>before each test</a:t>
            </a:r>
            <a:r>
              <a:rPr lang="en-US" dirty="0"/>
              <a:t>. </a:t>
            </a:r>
          </a:p>
          <a:p>
            <a:endParaRPr lang="en-US" dirty="0"/>
          </a:p>
          <a:p>
            <a:r>
              <a:rPr lang="en-US" b="1" dirty="0"/>
              <a:t>5.Reporting suspected and/or known accommodation abuses to OSA </a:t>
            </a:r>
            <a:endParaRPr lang="en-US" dirty="0"/>
          </a:p>
          <a:p>
            <a:endParaRPr lang="en-US" dirty="0"/>
          </a:p>
          <a:p>
            <a:endParaRPr lang="en-US" dirty="0"/>
          </a:p>
        </p:txBody>
      </p:sp>
    </p:spTree>
    <p:extLst>
      <p:ext uri="{BB962C8B-B14F-4D97-AF65-F5344CB8AC3E}">
        <p14:creationId xmlns:p14="http://schemas.microsoft.com/office/powerpoint/2010/main" val="33477157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8558" y="-217092"/>
            <a:ext cx="8562580" cy="1887950"/>
          </a:xfrm>
        </p:spPr>
        <p:txBody>
          <a:bodyPr/>
          <a:lstStyle/>
          <a:p>
            <a:r>
              <a:rPr lang="en-US" dirty="0"/>
              <a:t>SUGGESTED IMPLEMENTATION OF ACCOMMODATIONS </a:t>
            </a:r>
          </a:p>
        </p:txBody>
      </p:sp>
      <p:sp>
        <p:nvSpPr>
          <p:cNvPr id="3" name="Text Placeholder 2"/>
          <p:cNvSpPr>
            <a:spLocks noGrp="1"/>
          </p:cNvSpPr>
          <p:nvPr>
            <p:ph type="body" idx="1"/>
          </p:nvPr>
        </p:nvSpPr>
        <p:spPr>
          <a:xfrm>
            <a:off x="1534694" y="1537856"/>
            <a:ext cx="9122222" cy="4588626"/>
          </a:xfrm>
        </p:spPr>
        <p:txBody>
          <a:bodyPr>
            <a:normAutofit fontScale="77500" lnSpcReduction="20000"/>
          </a:bodyPr>
          <a:lstStyle/>
          <a:p>
            <a:pPr marL="285750" indent="-285750">
              <a:buFont typeface="Arial" panose="020B0604020202020204" pitchFamily="34" charset="0"/>
              <a:buChar char="•"/>
            </a:pPr>
            <a:r>
              <a:rPr lang="en-US" dirty="0"/>
              <a:t>Alternative testing location </a:t>
            </a:r>
          </a:p>
          <a:p>
            <a:r>
              <a:rPr lang="en-US" dirty="0"/>
              <a:t>  Testing Center, Adjacent Classroom (if not on main campus </a:t>
            </a:r>
            <a:r>
              <a:rPr lang="en-US" dirty="0" err="1"/>
              <a:t>Hutto</a:t>
            </a:r>
            <a:r>
              <a:rPr lang="en-US" dirty="0"/>
              <a:t>/Taylor)</a:t>
            </a:r>
          </a:p>
          <a:p>
            <a:endParaRPr lang="en-US" dirty="0"/>
          </a:p>
          <a:p>
            <a:pPr marL="285750" indent="-285750">
              <a:buFont typeface="Arial" panose="020B0604020202020204" pitchFamily="34" charset="0"/>
              <a:buChar char="•"/>
            </a:pPr>
            <a:r>
              <a:rPr lang="en-US" dirty="0"/>
              <a:t>Provide a copy of lecture notes before class begins* </a:t>
            </a:r>
          </a:p>
          <a:p>
            <a:r>
              <a:rPr lang="en-US" dirty="0"/>
              <a:t>   Power Points ; Outline of notes </a:t>
            </a:r>
          </a:p>
          <a:p>
            <a:endParaRPr lang="en-US" dirty="0"/>
          </a:p>
          <a:p>
            <a:pPr marL="285750" indent="-285750">
              <a:buFont typeface="Arial" panose="020B0604020202020204" pitchFamily="34" charset="0"/>
              <a:buChar char="•"/>
            </a:pPr>
            <a:r>
              <a:rPr lang="en-US" dirty="0"/>
              <a:t>Use of a tape recorder or laptop in class – </a:t>
            </a:r>
          </a:p>
          <a:p>
            <a:r>
              <a:rPr lang="en-US" dirty="0"/>
              <a:t>Recorded Lecture Agreement (OSA student will sign this)</a:t>
            </a:r>
          </a:p>
          <a:p>
            <a:endParaRPr lang="en-US" dirty="0"/>
          </a:p>
          <a:p>
            <a:pPr marL="285750" indent="-285750">
              <a:buFont typeface="Arial" panose="020B0604020202020204" pitchFamily="34" charset="0"/>
              <a:buChar char="•"/>
            </a:pPr>
            <a:r>
              <a:rPr lang="en-US" dirty="0"/>
              <a:t>Adobe Test Reader– </a:t>
            </a:r>
          </a:p>
          <a:p>
            <a:r>
              <a:rPr lang="en-US" dirty="0"/>
              <a:t>         Send all tests to OSA for conversion (For on-campus classes ONLY) </a:t>
            </a:r>
          </a:p>
          <a:p>
            <a:endParaRPr lang="en-US" dirty="0"/>
          </a:p>
          <a:p>
            <a:pPr marL="285750" indent="-285750">
              <a:buFont typeface="Arial" panose="020B0604020202020204" pitchFamily="34" charset="0"/>
              <a:buChar char="•"/>
            </a:pPr>
            <a:r>
              <a:rPr lang="en-US" dirty="0"/>
              <a:t>Extended time on in-class assignments*  </a:t>
            </a:r>
          </a:p>
          <a:p>
            <a:endParaRPr lang="en-US" dirty="0"/>
          </a:p>
          <a:p>
            <a:endParaRPr lang="en-US" dirty="0"/>
          </a:p>
        </p:txBody>
      </p:sp>
    </p:spTree>
    <p:extLst>
      <p:ext uri="{BB962C8B-B14F-4D97-AF65-F5344CB8AC3E}">
        <p14:creationId xmlns:p14="http://schemas.microsoft.com/office/powerpoint/2010/main" val="11164487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060" y="0"/>
            <a:ext cx="8562580" cy="1887950"/>
          </a:xfrm>
        </p:spPr>
        <p:txBody>
          <a:bodyPr/>
          <a:lstStyle/>
          <a:p>
            <a:r>
              <a:rPr lang="en-US" dirty="0"/>
              <a:t>SUGGESTED IMPLEMENTATION OF ACCOMMODATIONS </a:t>
            </a:r>
          </a:p>
        </p:txBody>
      </p:sp>
      <p:sp>
        <p:nvSpPr>
          <p:cNvPr id="3" name="Text Placeholder 2"/>
          <p:cNvSpPr>
            <a:spLocks noGrp="1"/>
          </p:cNvSpPr>
          <p:nvPr>
            <p:ph type="body" idx="1"/>
          </p:nvPr>
        </p:nvSpPr>
        <p:spPr>
          <a:xfrm>
            <a:off x="1534695" y="1887951"/>
            <a:ext cx="8714898" cy="4205278"/>
          </a:xfrm>
        </p:spPr>
        <p:txBody>
          <a:bodyPr>
            <a:normAutofit fontScale="92500" lnSpcReduction="20000"/>
          </a:bodyPr>
          <a:lstStyle/>
          <a:p>
            <a:pPr marL="285750" indent="-285750">
              <a:buFont typeface="Arial" panose="020B0604020202020204" pitchFamily="34" charset="0"/>
              <a:buChar char="•"/>
            </a:pPr>
            <a:r>
              <a:rPr lang="en-US" dirty="0"/>
              <a:t>Sign Language Interpreters </a:t>
            </a:r>
          </a:p>
          <a:p>
            <a:r>
              <a:rPr lang="en-US" dirty="0"/>
              <a:t>    Allow student to sit in front of class. Interpreter will sit during lecture, but travel with you if you move while talking. Do not move student and interpreter to the back of the room.</a:t>
            </a:r>
          </a:p>
          <a:p>
            <a:r>
              <a:rPr lang="en-US" dirty="0"/>
              <a:t> </a:t>
            </a:r>
          </a:p>
          <a:p>
            <a:pPr marL="285750" indent="-285750">
              <a:buFont typeface="Arial" panose="020B0604020202020204" pitchFamily="34" charset="0"/>
              <a:buChar char="•"/>
            </a:pPr>
            <a:r>
              <a:rPr lang="en-US" dirty="0"/>
              <a:t>Use of Note taker </a:t>
            </a:r>
          </a:p>
          <a:p>
            <a:pPr marL="285750" indent="-285750">
              <a:buFont typeface="Arial" panose="020B0604020202020204" pitchFamily="34" charset="0"/>
              <a:buChar char="•"/>
            </a:pPr>
            <a:r>
              <a:rPr lang="en-US" dirty="0"/>
              <a:t>Accommodation for students needing interpreter since they cannot watch the interpreter and take notes at the same time.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If you do not have detailed notes to provide the student, assign a fellow classmate to take notes. OSA has a copier that is free to use in order to copy notes for the OSA student </a:t>
            </a:r>
          </a:p>
          <a:p>
            <a:endParaRPr lang="en-US" dirty="0"/>
          </a:p>
          <a:p>
            <a:endParaRPr lang="en-US" dirty="0"/>
          </a:p>
        </p:txBody>
      </p:sp>
    </p:spTree>
    <p:extLst>
      <p:ext uri="{BB962C8B-B14F-4D97-AF65-F5344CB8AC3E}">
        <p14:creationId xmlns:p14="http://schemas.microsoft.com/office/powerpoint/2010/main" val="22261756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695" y="0"/>
            <a:ext cx="8562580" cy="1887950"/>
          </a:xfrm>
        </p:spPr>
        <p:txBody>
          <a:bodyPr/>
          <a:lstStyle/>
          <a:p>
            <a:r>
              <a:rPr lang="en-US" dirty="0"/>
              <a:t>SUGGESTED IMPLEMENTATION OF ACCOMMODATIONS </a:t>
            </a:r>
          </a:p>
        </p:txBody>
      </p:sp>
      <p:sp>
        <p:nvSpPr>
          <p:cNvPr id="3" name="Text Placeholder 2"/>
          <p:cNvSpPr>
            <a:spLocks noGrp="1"/>
          </p:cNvSpPr>
          <p:nvPr>
            <p:ph type="body" idx="1"/>
          </p:nvPr>
        </p:nvSpPr>
        <p:spPr>
          <a:xfrm>
            <a:off x="1534695" y="1887949"/>
            <a:ext cx="8562580" cy="4205279"/>
          </a:xfrm>
        </p:spPr>
        <p:txBody>
          <a:bodyPr>
            <a:normAutofit fontScale="92500" lnSpcReduction="20000"/>
          </a:bodyPr>
          <a:lstStyle/>
          <a:p>
            <a:pPr marL="285750" indent="-285750">
              <a:buFont typeface="Arial" panose="020B0604020202020204" pitchFamily="34" charset="0"/>
              <a:buChar char="•"/>
            </a:pPr>
            <a:r>
              <a:rPr lang="en-US" dirty="0"/>
              <a:t>Breaks as necessary </a:t>
            </a:r>
          </a:p>
          <a:p>
            <a:r>
              <a:rPr lang="en-US" dirty="0"/>
              <a:t>    Assign student nearest door to assist with letting OSA student </a:t>
            </a:r>
            <a:r>
              <a:rPr lang="en-US" dirty="0" smtClean="0"/>
              <a:t>in </a:t>
            </a:r>
            <a:r>
              <a:rPr lang="en-US" dirty="0"/>
              <a:t>after break </a:t>
            </a:r>
          </a:p>
          <a:p>
            <a:endParaRPr lang="en-US" dirty="0"/>
          </a:p>
          <a:p>
            <a:pPr marL="285750" indent="-285750">
              <a:buFont typeface="Arial" panose="020B0604020202020204" pitchFamily="34" charset="0"/>
              <a:buChar char="•"/>
            </a:pPr>
            <a:r>
              <a:rPr lang="en-US" dirty="0"/>
              <a:t>Leniency on attendance* </a:t>
            </a:r>
          </a:p>
          <a:p>
            <a:r>
              <a:rPr lang="en-US" dirty="0"/>
              <a:t>6 absences is recommended for 16 week M/W or T/TH classes. </a:t>
            </a:r>
          </a:p>
          <a:p>
            <a:endParaRPr lang="en-US" dirty="0"/>
          </a:p>
          <a:p>
            <a:pPr marL="285750" indent="-285750">
              <a:buFont typeface="Arial" panose="020B0604020202020204" pitchFamily="34" charset="0"/>
              <a:buChar char="•"/>
            </a:pPr>
            <a:r>
              <a:rPr lang="en-US" dirty="0"/>
              <a:t>You can request proof of medical treatment or hospitalization on absences 5 and 6.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When student reaches absence #4, send email to remind the student of his/her remaining allotment and remind the student that he/she will be dropped after absence 6. </a:t>
            </a:r>
          </a:p>
          <a:p>
            <a:endParaRPr lang="en-US" dirty="0"/>
          </a:p>
          <a:p>
            <a:endParaRPr lang="en-US" dirty="0"/>
          </a:p>
        </p:txBody>
      </p:sp>
    </p:spTree>
    <p:extLst>
      <p:ext uri="{BB962C8B-B14F-4D97-AF65-F5344CB8AC3E}">
        <p14:creationId xmlns:p14="http://schemas.microsoft.com/office/powerpoint/2010/main" val="8665983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172191" y="-667"/>
            <a:ext cx="5849592" cy="6140651"/>
          </a:xfrm>
          <a:prstGeom prst="rect">
            <a:avLst/>
          </a:prstGeom>
        </p:spPr>
      </p:pic>
      <p:sp>
        <p:nvSpPr>
          <p:cNvPr id="2" name="TextBox 1"/>
          <p:cNvSpPr txBox="1"/>
          <p:nvPr/>
        </p:nvSpPr>
        <p:spPr>
          <a:xfrm>
            <a:off x="141316" y="133004"/>
            <a:ext cx="1853739" cy="923330"/>
          </a:xfrm>
          <a:prstGeom prst="rect">
            <a:avLst/>
          </a:prstGeom>
          <a:noFill/>
        </p:spPr>
        <p:txBody>
          <a:bodyPr wrap="square" rtlCol="0">
            <a:spAutoFit/>
          </a:bodyPr>
          <a:lstStyle/>
          <a:p>
            <a:r>
              <a:rPr lang="en-US" dirty="0" smtClean="0"/>
              <a:t>Example of an accommodation letter </a:t>
            </a:r>
            <a:endParaRPr lang="en-US" dirty="0"/>
          </a:p>
        </p:txBody>
      </p:sp>
    </p:spTree>
    <p:extLst>
      <p:ext uri="{BB962C8B-B14F-4D97-AF65-F5344CB8AC3E}">
        <p14:creationId xmlns:p14="http://schemas.microsoft.com/office/powerpoint/2010/main" val="13895197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696" y="0"/>
            <a:ext cx="9520158" cy="1049235"/>
          </a:xfrm>
        </p:spPr>
        <p:txBody>
          <a:bodyPr/>
          <a:lstStyle/>
          <a:p>
            <a:r>
              <a:rPr lang="en-US" dirty="0"/>
              <a:t/>
            </a:r>
            <a:br>
              <a:rPr lang="en-US" dirty="0"/>
            </a:br>
            <a:r>
              <a:rPr lang="en-US" dirty="0"/>
              <a:t>TESTING CENTER ACCOMMODATIONS </a:t>
            </a:r>
          </a:p>
        </p:txBody>
      </p:sp>
      <p:sp>
        <p:nvSpPr>
          <p:cNvPr id="3" name="Content Placeholder 2"/>
          <p:cNvSpPr>
            <a:spLocks noGrp="1"/>
          </p:cNvSpPr>
          <p:nvPr>
            <p:ph idx="1"/>
          </p:nvPr>
        </p:nvSpPr>
        <p:spPr>
          <a:xfrm>
            <a:off x="1534696" y="1330036"/>
            <a:ext cx="9520158" cy="4705004"/>
          </a:xfrm>
        </p:spPr>
        <p:txBody>
          <a:bodyPr/>
          <a:lstStyle/>
          <a:p>
            <a:r>
              <a:rPr lang="en-US" dirty="0"/>
              <a:t>Make sure you have an accommodation letter for the student for current semester on file </a:t>
            </a:r>
          </a:p>
          <a:p>
            <a:r>
              <a:rPr lang="en-US" dirty="0"/>
              <a:t>Send a testing coversheet to testing center prior to test date </a:t>
            </a:r>
          </a:p>
          <a:p>
            <a:r>
              <a:rPr lang="en-US" dirty="0"/>
              <a:t>Students will be turned away if coversheet is not sent </a:t>
            </a:r>
          </a:p>
          <a:p>
            <a:r>
              <a:rPr lang="en-US" dirty="0"/>
              <a:t>Testing coversheet must state approved accommodations only- EX: Extended time to test   (Hour and a half), use of calculator, use of scratch paper on test </a:t>
            </a:r>
          </a:p>
          <a:p>
            <a:r>
              <a:rPr lang="en-US" dirty="0"/>
              <a:t>Email coversheet to: testingcenter@templejc.edu </a:t>
            </a:r>
          </a:p>
          <a:p>
            <a:endParaRPr lang="en-US" dirty="0"/>
          </a:p>
        </p:txBody>
      </p:sp>
    </p:spTree>
    <p:extLst>
      <p:ext uri="{BB962C8B-B14F-4D97-AF65-F5344CB8AC3E}">
        <p14:creationId xmlns:p14="http://schemas.microsoft.com/office/powerpoint/2010/main" val="10100052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9510" y="0"/>
            <a:ext cx="9520158" cy="1049235"/>
          </a:xfrm>
        </p:spPr>
        <p:txBody>
          <a:bodyPr/>
          <a:lstStyle/>
          <a:p>
            <a:r>
              <a:rPr lang="en-US" dirty="0"/>
              <a:t>FERPA </a:t>
            </a:r>
          </a:p>
        </p:txBody>
      </p:sp>
      <p:sp>
        <p:nvSpPr>
          <p:cNvPr id="3" name="Content Placeholder 2"/>
          <p:cNvSpPr>
            <a:spLocks noGrp="1"/>
          </p:cNvSpPr>
          <p:nvPr>
            <p:ph idx="1"/>
          </p:nvPr>
        </p:nvSpPr>
        <p:spPr>
          <a:xfrm>
            <a:off x="1429789" y="1346662"/>
            <a:ext cx="9625065" cy="4680065"/>
          </a:xfrm>
        </p:spPr>
        <p:txBody>
          <a:bodyPr/>
          <a:lstStyle/>
          <a:p>
            <a:r>
              <a:rPr lang="en-US" dirty="0"/>
              <a:t>Are you breaking the law if you ask a student about their disability? </a:t>
            </a:r>
          </a:p>
          <a:p>
            <a:endParaRPr lang="en-US" dirty="0"/>
          </a:p>
          <a:p>
            <a:r>
              <a:rPr lang="en-US" dirty="0"/>
              <a:t>The answer is Yes. You cannot approach a student and ask, “What is your disability?” or “Why do you need accommodations?” BUT… this does not mean you cannot talk to the student about accommodations </a:t>
            </a:r>
          </a:p>
          <a:p>
            <a:endParaRPr lang="en-US" dirty="0"/>
          </a:p>
        </p:txBody>
      </p:sp>
    </p:spTree>
    <p:extLst>
      <p:ext uri="{BB962C8B-B14F-4D97-AF65-F5344CB8AC3E}">
        <p14:creationId xmlns:p14="http://schemas.microsoft.com/office/powerpoint/2010/main" val="39517813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696" y="97938"/>
            <a:ext cx="9520158" cy="1049235"/>
          </a:xfrm>
        </p:spPr>
        <p:txBody>
          <a:bodyPr/>
          <a:lstStyle/>
          <a:p>
            <a:r>
              <a:rPr lang="en-US" dirty="0"/>
              <a:t>FERPA</a:t>
            </a:r>
          </a:p>
        </p:txBody>
      </p:sp>
      <p:sp>
        <p:nvSpPr>
          <p:cNvPr id="3" name="Content Placeholder 2"/>
          <p:cNvSpPr>
            <a:spLocks noGrp="1"/>
          </p:cNvSpPr>
          <p:nvPr>
            <p:ph idx="1"/>
          </p:nvPr>
        </p:nvSpPr>
        <p:spPr>
          <a:xfrm>
            <a:off x="1413164" y="1338350"/>
            <a:ext cx="9641690" cy="4555374"/>
          </a:xfrm>
        </p:spPr>
        <p:txBody>
          <a:bodyPr/>
          <a:lstStyle/>
          <a:p>
            <a:r>
              <a:rPr lang="en-US" dirty="0"/>
              <a:t>You CAN approach a student who has been issued a letter of accommodation and ask him/her if he/she has any questions for you regarding his/her accommodations or let him/her know that if he/she has any questions or concerns that you are willing to talk/work with him/her.</a:t>
            </a:r>
          </a:p>
          <a:p>
            <a:endParaRPr lang="en-US" dirty="0"/>
          </a:p>
          <a:p>
            <a:r>
              <a:rPr lang="en-US" dirty="0"/>
              <a:t> Taking a genuine interest in the student’s educational success is not a crime. It builds a relationship of trust that goes a long way in a classroom and in in life. </a:t>
            </a:r>
          </a:p>
          <a:p>
            <a:endParaRPr lang="en-US" dirty="0"/>
          </a:p>
        </p:txBody>
      </p:sp>
    </p:spTree>
    <p:extLst>
      <p:ext uri="{BB962C8B-B14F-4D97-AF65-F5344CB8AC3E}">
        <p14:creationId xmlns:p14="http://schemas.microsoft.com/office/powerpoint/2010/main" val="2973119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0005" y="222627"/>
            <a:ext cx="9479668" cy="1165597"/>
          </a:xfrm>
        </p:spPr>
        <p:txBody>
          <a:bodyPr/>
          <a:lstStyle/>
          <a:p>
            <a:r>
              <a:rPr lang="en-US" b="1" dirty="0"/>
              <a:t>U.S. DEPARTMENT OF JUSTICE ADA REQUIREMENTS FOR SERVICE ANIMALS</a:t>
            </a:r>
            <a:endParaRPr lang="en-US" dirty="0"/>
          </a:p>
        </p:txBody>
      </p:sp>
      <p:sp>
        <p:nvSpPr>
          <p:cNvPr id="3" name="Content Placeholder 2"/>
          <p:cNvSpPr>
            <a:spLocks noGrp="1"/>
          </p:cNvSpPr>
          <p:nvPr>
            <p:ph idx="1"/>
          </p:nvPr>
        </p:nvSpPr>
        <p:spPr/>
        <p:txBody>
          <a:bodyPr>
            <a:normAutofit fontScale="92500" lnSpcReduction="20000"/>
          </a:bodyPr>
          <a:lstStyle/>
          <a:p>
            <a:pPr marL="285750" indent="-285750"/>
            <a:r>
              <a:rPr lang="en-US" dirty="0">
                <a:latin typeface="Arial Black" panose="020B0A04020102020204" pitchFamily="34" charset="0"/>
                <a:cs typeface="Arial" panose="020B0604020202020204" pitchFamily="34" charset="0"/>
              </a:rPr>
              <a:t>Under the ADA, State, and local governments, business, and nonprofit organizations that serve the public generally must allow service animals to accompany people with disabilities in all areas of the facility where the public is normally allowed to go. </a:t>
            </a:r>
          </a:p>
          <a:p>
            <a:pPr marL="285750" indent="-285750"/>
            <a:r>
              <a:rPr lang="en-US" dirty="0">
                <a:latin typeface="Arial Black" panose="020B0A04020102020204" pitchFamily="34" charset="0"/>
                <a:cs typeface="Arial" panose="020B0604020202020204" pitchFamily="34" charset="0"/>
              </a:rPr>
              <a:t>Under the ADA, service animals must be harnessed, leashed, or tethered, unless these devices interfere with the service animal's work or the individual's disability prevents using these devices. </a:t>
            </a:r>
          </a:p>
          <a:p>
            <a:pPr marL="285750" indent="-285750"/>
            <a:r>
              <a:rPr lang="en-US" dirty="0">
                <a:latin typeface="Arial Black" panose="020B0A04020102020204" pitchFamily="34" charset="0"/>
                <a:cs typeface="Arial" panose="020B0604020202020204" pitchFamily="34" charset="0"/>
              </a:rPr>
              <a:t>Only dogs are recognized as services animals. </a:t>
            </a:r>
          </a:p>
          <a:p>
            <a:pPr marL="285750" indent="-285750"/>
            <a:r>
              <a:rPr lang="en-US" dirty="0">
                <a:latin typeface="Arial Black" panose="020B0A04020102020204" pitchFamily="34" charset="0"/>
                <a:cs typeface="Arial" panose="020B0604020202020204" pitchFamily="34" charset="0"/>
              </a:rPr>
              <a:t>Service dogs in training are also permitted under the ADA guidelines. </a:t>
            </a:r>
          </a:p>
          <a:p>
            <a:endParaRPr lang="en-US" dirty="0"/>
          </a:p>
        </p:txBody>
      </p:sp>
    </p:spTree>
    <p:extLst>
      <p:ext uri="{BB962C8B-B14F-4D97-AF65-F5344CB8AC3E}">
        <p14:creationId xmlns:p14="http://schemas.microsoft.com/office/powerpoint/2010/main" val="13044161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2885" y="0"/>
            <a:ext cx="9520158" cy="1049235"/>
          </a:xfrm>
        </p:spPr>
        <p:txBody>
          <a:bodyPr/>
          <a:lstStyle/>
          <a:p>
            <a:r>
              <a:rPr lang="en-US" dirty="0"/>
              <a:t>HOW TO IDENTIFY A SERVICE DOG </a:t>
            </a:r>
          </a:p>
        </p:txBody>
      </p:sp>
      <p:sp>
        <p:nvSpPr>
          <p:cNvPr id="3" name="Content Placeholder 2"/>
          <p:cNvSpPr>
            <a:spLocks noGrp="1"/>
          </p:cNvSpPr>
          <p:nvPr>
            <p:ph idx="1"/>
          </p:nvPr>
        </p:nvSpPr>
        <p:spPr>
          <a:xfrm>
            <a:off x="1534695" y="1280160"/>
            <a:ext cx="9679173" cy="4871258"/>
          </a:xfrm>
        </p:spPr>
        <p:txBody>
          <a:bodyPr>
            <a:normAutofit/>
          </a:bodyPr>
          <a:lstStyle/>
          <a:p>
            <a:r>
              <a:rPr lang="en-US" dirty="0"/>
              <a:t>Ask only the </a:t>
            </a:r>
            <a:r>
              <a:rPr lang="en-US" dirty="0" smtClean="0"/>
              <a:t>two approved </a:t>
            </a:r>
            <a:r>
              <a:rPr lang="en-US" dirty="0"/>
              <a:t>ADA questions: </a:t>
            </a:r>
          </a:p>
          <a:p>
            <a:r>
              <a:rPr lang="en-US" dirty="0"/>
              <a:t>If there are no visual signs of service performance, or the dog does not behave in the manner of a highly trained service dog, you can ask only the following two questions: </a:t>
            </a:r>
          </a:p>
          <a:p>
            <a:endParaRPr lang="en-US" dirty="0"/>
          </a:p>
          <a:p>
            <a:r>
              <a:rPr lang="en-US" b="1" dirty="0"/>
              <a:t>1. Is the dog a service animal required because of a disability? </a:t>
            </a:r>
          </a:p>
          <a:p>
            <a:pPr marL="0" indent="0">
              <a:buNone/>
            </a:pPr>
            <a:endParaRPr lang="en-US" dirty="0"/>
          </a:p>
          <a:p>
            <a:r>
              <a:rPr lang="en-US" b="1" dirty="0"/>
              <a:t>2. What work or task has the dog been trained to perform? </a:t>
            </a:r>
            <a:endParaRPr lang="en-US" dirty="0"/>
          </a:p>
          <a:p>
            <a:endParaRPr lang="en-US" dirty="0"/>
          </a:p>
        </p:txBody>
      </p:sp>
    </p:spTree>
    <p:extLst>
      <p:ext uri="{BB962C8B-B14F-4D97-AF65-F5344CB8AC3E}">
        <p14:creationId xmlns:p14="http://schemas.microsoft.com/office/powerpoint/2010/main" val="21729173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1554481"/>
            <a:ext cx="9461969" cy="4372494"/>
          </a:xfrm>
        </p:spPr>
        <p:txBody>
          <a:bodyPr/>
          <a:lstStyle/>
          <a:p>
            <a:r>
              <a:rPr lang="en-US" b="1" dirty="0"/>
              <a:t>You cannot ask about the person’s disability</a:t>
            </a:r>
            <a:r>
              <a:rPr lang="en-US" dirty="0"/>
              <a:t>. </a:t>
            </a:r>
          </a:p>
          <a:p>
            <a:r>
              <a:rPr lang="en-US" dirty="0"/>
              <a:t>You cannot ask or require medical documentation of the disability. </a:t>
            </a:r>
          </a:p>
          <a:p>
            <a:r>
              <a:rPr lang="en-US" dirty="0"/>
              <a:t>You cannot ask or require a special identification card or training documentation for the dog. </a:t>
            </a:r>
          </a:p>
          <a:p>
            <a:r>
              <a:rPr lang="en-US" dirty="0"/>
              <a:t>You cannot ask the dog to demonstrate its ability to perform the work or task</a:t>
            </a:r>
          </a:p>
        </p:txBody>
      </p:sp>
      <p:sp>
        <p:nvSpPr>
          <p:cNvPr id="4" name="Title 1"/>
          <p:cNvSpPr>
            <a:spLocks noGrp="1"/>
          </p:cNvSpPr>
          <p:nvPr>
            <p:ph type="title"/>
          </p:nvPr>
        </p:nvSpPr>
        <p:spPr>
          <a:xfrm>
            <a:off x="1476507" y="0"/>
            <a:ext cx="9520158" cy="1049235"/>
          </a:xfrm>
        </p:spPr>
        <p:txBody>
          <a:bodyPr>
            <a:normAutofit/>
          </a:bodyPr>
          <a:lstStyle/>
          <a:p>
            <a:r>
              <a:rPr lang="en-US" dirty="0"/>
              <a:t/>
            </a:r>
            <a:br>
              <a:rPr lang="en-US" dirty="0"/>
            </a:br>
            <a:r>
              <a:rPr lang="en-US" dirty="0"/>
              <a:t>HOW TO AVOID DISABILITY DISCRIMINATION </a:t>
            </a:r>
          </a:p>
        </p:txBody>
      </p:sp>
    </p:spTree>
    <p:extLst>
      <p:ext uri="{BB962C8B-B14F-4D97-AF65-F5344CB8AC3E}">
        <p14:creationId xmlns:p14="http://schemas.microsoft.com/office/powerpoint/2010/main" val="18632463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695" y="309716"/>
            <a:ext cx="8562580" cy="1887950"/>
          </a:xfrm>
        </p:spPr>
        <p:txBody>
          <a:bodyPr/>
          <a:lstStyle/>
          <a:p>
            <a:r>
              <a:rPr lang="en-US" dirty="0"/>
              <a:t>DON’T PANIC!! </a:t>
            </a:r>
            <a:br>
              <a:rPr lang="en-US" dirty="0"/>
            </a:br>
            <a:endParaRPr lang="en-US" dirty="0"/>
          </a:p>
        </p:txBody>
      </p:sp>
      <p:sp>
        <p:nvSpPr>
          <p:cNvPr id="3" name="Text Placeholder 2"/>
          <p:cNvSpPr>
            <a:spLocks noGrp="1"/>
          </p:cNvSpPr>
          <p:nvPr>
            <p:ph type="body" idx="1"/>
          </p:nvPr>
        </p:nvSpPr>
        <p:spPr>
          <a:xfrm>
            <a:off x="1534694" y="1911926"/>
            <a:ext cx="9454731" cy="3898669"/>
          </a:xfrm>
        </p:spPr>
        <p:txBody>
          <a:bodyPr>
            <a:normAutofit/>
          </a:bodyPr>
          <a:lstStyle/>
          <a:p>
            <a:pPr marL="285750" indent="-285750">
              <a:buFont typeface="Arial" panose="020B0604020202020204" pitchFamily="34" charset="0"/>
              <a:buChar char="•"/>
            </a:pPr>
            <a:r>
              <a:rPr lang="en-US" dirty="0"/>
              <a:t>Only Persons with Service Animals are allowed to file for discrimination under ADA, Office of Civil Rights, and Texas Service Animal statues. </a:t>
            </a:r>
          </a:p>
          <a:p>
            <a:pPr marL="285750" indent="-285750">
              <a:buFont typeface="Arial" panose="020B0604020202020204" pitchFamily="34" charset="0"/>
              <a:buChar char="•"/>
            </a:pPr>
            <a:r>
              <a:rPr lang="en-US" dirty="0"/>
              <a:t>They are trained to avoid potential inquiries by having their dogs wear service dog vests. </a:t>
            </a:r>
            <a:r>
              <a:rPr lang="en-US" dirty="0" smtClean="0"/>
              <a:t>(Some service dogs may not wear vests-if interferes with the service they provide)</a:t>
            </a:r>
            <a:endParaRPr lang="en-US" dirty="0"/>
          </a:p>
          <a:p>
            <a:pPr marL="285750" indent="-285750">
              <a:buFont typeface="Arial" panose="020B0604020202020204" pitchFamily="34" charset="0"/>
              <a:buChar char="•"/>
            </a:pPr>
            <a:r>
              <a:rPr lang="en-US" dirty="0"/>
              <a:t>They are trained how to properly answer the two ADA questions</a:t>
            </a:r>
          </a:p>
        </p:txBody>
      </p:sp>
    </p:spTree>
    <p:extLst>
      <p:ext uri="{BB962C8B-B14F-4D97-AF65-F5344CB8AC3E}">
        <p14:creationId xmlns:p14="http://schemas.microsoft.com/office/powerpoint/2010/main" val="25721708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32215" y="3919451"/>
            <a:ext cx="8183880" cy="676656"/>
          </a:xfrm>
        </p:spPr>
        <p:txBody>
          <a:bodyPr>
            <a:normAutofit fontScale="90000"/>
          </a:bodyPr>
          <a:lstStyle/>
          <a:p>
            <a:r>
              <a:rPr lang="en-US" dirty="0"/>
              <a:t/>
            </a:r>
            <a:br>
              <a:rPr lang="en-US" dirty="0"/>
            </a:br>
            <a:r>
              <a:rPr lang="en-US" dirty="0"/>
              <a:t>QUESTION AND ANSWER SESSION </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99458" y="456789"/>
            <a:ext cx="2286000" cy="1632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457200"/>
            <a:ext cx="2362200"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descr="301 Moved Permanently"/>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0034" y="1892698"/>
            <a:ext cx="2432103" cy="2026753"/>
          </a:xfrm>
          <a:prstGeom prst="rect">
            <a:avLst/>
          </a:prstGeom>
        </p:spPr>
      </p:pic>
    </p:spTree>
    <p:extLst>
      <p:ext uri="{BB962C8B-B14F-4D97-AF65-F5344CB8AC3E}">
        <p14:creationId xmlns:p14="http://schemas.microsoft.com/office/powerpoint/2010/main" val="3827922653"/>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docProps/app.xml><?xml version="1.0" encoding="utf-8"?>
<Properties xmlns="http://schemas.openxmlformats.org/officeDocument/2006/extended-properties" xmlns:vt="http://schemas.openxmlformats.org/officeDocument/2006/docPropsVTypes">
  <Template>TM10001114[[fn=Gallery]]</Template>
  <TotalTime>616</TotalTime>
  <Words>1827</Words>
  <Application>Microsoft Office PowerPoint</Application>
  <PresentationFormat>Widescreen</PresentationFormat>
  <Paragraphs>160</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Arial Black</vt:lpstr>
      <vt:lpstr>Palatino Linotype</vt:lpstr>
      <vt:lpstr>Gallery</vt:lpstr>
      <vt:lpstr>ADA - TRAINING: TITLE II – EDUCATIONAL ACCOMMODATIONS</vt:lpstr>
      <vt:lpstr>THE AMERICANS WITH DISABILITY ACT AMENDED (ADAA) 2008  </vt:lpstr>
      <vt:lpstr>SECTION 504 OF THE REHABILITATION ACT OF 1973</vt:lpstr>
      <vt:lpstr>    OSA’S MISSION </vt:lpstr>
      <vt:lpstr>OSA COORDINATOR’S RESPONSIBILITY FOR ACCOMMODATIONS</vt:lpstr>
      <vt:lpstr>APPLICATION PROCESS</vt:lpstr>
      <vt:lpstr>2. STUDENT MUST PROVIDE THE OSA WITH DOCUMENTATION OF DISABILITY. </vt:lpstr>
      <vt:lpstr>3. DETERMINING REASONABLE ACCOMMODATIONS</vt:lpstr>
      <vt:lpstr>FALL 2019 DISABILITY BREAKDOWN</vt:lpstr>
      <vt:lpstr>STUDENT’S RESPONSIBILITY FOR ACCOMMODATIONS</vt:lpstr>
      <vt:lpstr>FACULTY’S RESPONSIBILITY FOR ACCOMMODATIONS</vt:lpstr>
      <vt:lpstr>BEST PRACTICES FOR ACCOMMODATION COMPLIANCE</vt:lpstr>
      <vt:lpstr>BEST PRACTICES FOR ACCOMMODATION COMPLIANCE</vt:lpstr>
      <vt:lpstr>SUGGESTED IMPLEMENTATION OF ACCOMMODATIONS </vt:lpstr>
      <vt:lpstr>SUGGESTED IMPLEMENTATION OF ACCOMMODATIONS </vt:lpstr>
      <vt:lpstr>SUGGESTED IMPLEMENTATION OF ACCOMMODATIONS </vt:lpstr>
      <vt:lpstr>PowerPoint Presentation</vt:lpstr>
      <vt:lpstr> TESTING CENTER ACCOMMODATIONS </vt:lpstr>
      <vt:lpstr>FERPA </vt:lpstr>
      <vt:lpstr>FERPA</vt:lpstr>
      <vt:lpstr>U.S. DEPARTMENT OF JUSTICE ADA REQUIREMENTS FOR SERVICE ANIMALS</vt:lpstr>
      <vt:lpstr>HOW TO IDENTIFY A SERVICE DOG </vt:lpstr>
      <vt:lpstr> HOW TO AVOID DISABILITY DISCRIMINATION </vt:lpstr>
      <vt:lpstr>DON’T PANIC!!  </vt:lpstr>
      <vt:lpstr> QUESTION AND ANSWER SESSION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 TRAINING: TITLE II – EDUCATIONAL ACCOMMODATIONS</dc:title>
  <dc:creator>Reid Misty</dc:creator>
  <cp:lastModifiedBy>Reid Misty</cp:lastModifiedBy>
  <cp:revision>19</cp:revision>
  <dcterms:created xsi:type="dcterms:W3CDTF">2019-08-12T14:49:51Z</dcterms:created>
  <dcterms:modified xsi:type="dcterms:W3CDTF">2019-08-15T22:09:08Z</dcterms:modified>
</cp:coreProperties>
</file>